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492" r:id="rId2"/>
    <p:sldId id="257" r:id="rId3"/>
    <p:sldId id="397" r:id="rId4"/>
    <p:sldId id="434" r:id="rId5"/>
    <p:sldId id="449" r:id="rId6"/>
    <p:sldId id="483" r:id="rId7"/>
    <p:sldId id="485" r:id="rId8"/>
    <p:sldId id="447" r:id="rId9"/>
    <p:sldId id="452" r:id="rId10"/>
    <p:sldId id="283" r:id="rId11"/>
    <p:sldId id="487" r:id="rId12"/>
    <p:sldId id="474" r:id="rId13"/>
    <p:sldId id="489" r:id="rId14"/>
    <p:sldId id="462" r:id="rId15"/>
    <p:sldId id="473" r:id="rId16"/>
    <p:sldId id="472" r:id="rId17"/>
    <p:sldId id="469" r:id="rId18"/>
    <p:sldId id="476" r:id="rId19"/>
    <p:sldId id="477" r:id="rId20"/>
    <p:sldId id="478" r:id="rId21"/>
    <p:sldId id="468" r:id="rId22"/>
    <p:sldId id="482" r:id="rId23"/>
    <p:sldId id="284" r:id="rId24"/>
    <p:sldId id="490" r:id="rId25"/>
    <p:sldId id="259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谢永吉" initials="谢永吉" lastIdx="2" clrIdx="0">
    <p:extLst>
      <p:ext uri="{19B8F6BF-5375-455C-9EA6-DF929625EA0E}">
        <p15:presenceInfo xmlns:p15="http://schemas.microsoft.com/office/powerpoint/2012/main" userId="谢永吉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95E"/>
    <a:srgbClr val="ED7D31"/>
    <a:srgbClr val="A5A5A5"/>
    <a:srgbClr val="3464C5"/>
    <a:srgbClr val="6C8EBE"/>
    <a:srgbClr val="DAE9FB"/>
    <a:srgbClr val="2CB8C2"/>
    <a:srgbClr val="2AB7C3"/>
    <a:srgbClr val="06B050"/>
    <a:srgbClr val="315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8" autoAdjust="0"/>
    <p:restoredTop sz="89445" autoAdjust="0"/>
  </p:normalViewPr>
  <p:slideViewPr>
    <p:cSldViewPr snapToGrid="0" snapToObjects="1">
      <p:cViewPr varScale="1">
        <p:scale>
          <a:sx n="30" d="100"/>
          <a:sy n="30" d="100"/>
        </p:scale>
        <p:origin x="578" y="3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4467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2928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3457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53595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483585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6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57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86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35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69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94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2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8019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09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67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55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5608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0" dirty="0">
              <a:solidFill>
                <a:srgbClr val="333E48"/>
              </a:solidFill>
              <a:latin typeface="DejaVuSans"/>
            </a:endParaRPr>
          </a:p>
        </p:txBody>
      </p:sp>
    </p:spTree>
    <p:extLst>
      <p:ext uri="{BB962C8B-B14F-4D97-AF65-F5344CB8AC3E}">
        <p14:creationId xmlns:p14="http://schemas.microsoft.com/office/powerpoint/2010/main" val="1996736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526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37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523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b="0" i="0" dirty="0">
              <a:solidFill>
                <a:srgbClr val="494949"/>
              </a:solidFill>
              <a:effectLst/>
              <a:latin typeface="LT_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73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921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1586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7346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539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YongjiXie/vhost-user-rdma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github.com/YongjiXie/rdma-core/tree/virtio-rdm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bytedance/qemu/tree/vhost-user-rdma" TargetMode="External"/><Relationship Id="rId5" Type="http://schemas.openxmlformats.org/officeDocument/2006/relationships/hyperlink" Target="https://github.com/bytedance/linux/tree/virtio-net-roce" TargetMode="External"/><Relationship Id="rId4" Type="http://schemas.openxmlformats.org/officeDocument/2006/relationships/hyperlink" Target="https://lore.kernel.org/all/20220511095900.343-1-xieyongji@bytedance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字节跳动ByteDance-PPT-0724-01.jpg" descr="字节跳动ByteDance-PPT-0724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4" y="0"/>
            <a:ext cx="24362346" cy="142286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5EC4E67-DAD3-F14F-A606-B3640DD66CDC}"/>
              </a:ext>
            </a:extLst>
          </p:cNvPr>
          <p:cNvSpPr txBox="1"/>
          <p:nvPr/>
        </p:nvSpPr>
        <p:spPr>
          <a:xfrm>
            <a:off x="1053660" y="8588999"/>
            <a:ext cx="18979064" cy="475617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600" b="0" spc="300" dirty="0" err="1">
                <a:solidFill>
                  <a:srgbClr val="42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Yongji</a:t>
            </a:r>
            <a:r>
              <a:rPr lang="en-US" altLang="zh-CN" sz="3600" b="0" spc="300" dirty="0">
                <a:solidFill>
                  <a:srgbClr val="42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0" spc="300" dirty="0" err="1">
                <a:solidFill>
                  <a:srgbClr val="42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Xie</a:t>
            </a:r>
            <a:endParaRPr lang="en-US" altLang="zh-CN" sz="3600" b="0" spc="300" dirty="0">
              <a:solidFill>
                <a:srgbClr val="4242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0" spc="300" dirty="0" err="1">
                <a:solidFill>
                  <a:srgbClr val="42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ByteDance</a:t>
            </a:r>
            <a:r>
              <a:rPr lang="en-US" altLang="zh-CN" sz="3600" b="0" spc="300" dirty="0">
                <a:solidFill>
                  <a:srgbClr val="42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</a:t>
            </a:r>
            <a:r>
              <a:rPr lang="zh-CN" altLang="en-US" sz="3600" b="0" spc="300" dirty="0">
                <a:solidFill>
                  <a:srgbClr val="42424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0" spc="300" dirty="0">
                <a:solidFill>
                  <a:srgbClr val="424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</a:t>
            </a:r>
          </a:p>
          <a:p>
            <a:pPr algn="l">
              <a:lnSpc>
                <a:spcPct val="120000"/>
              </a:lnSpc>
            </a:pPr>
            <a:endParaRPr lang="en-US" altLang="zh-CN" sz="3600" b="0" spc="300" dirty="0">
              <a:solidFill>
                <a:srgbClr val="4242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zh-CN" sz="3600" b="0" spc="3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zh-CN" sz="3600" b="0" spc="3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zh-CN" sz="3600" b="0" spc="3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0" spc="300" dirty="0">
                <a:solidFill>
                  <a:srgbClr val="3259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KVM Forum 2022</a:t>
            </a:r>
            <a:endParaRPr lang="zh-CN" altLang="en-US" sz="3600" b="0" spc="300" dirty="0">
              <a:solidFill>
                <a:srgbClr val="3259B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封面标题内容位置">
            <a:extLst>
              <a:ext uri="{FF2B5EF4-FFF2-40B4-BE49-F238E27FC236}">
                <a16:creationId xmlns:a16="http://schemas.microsoft.com/office/drawing/2014/main" id="{1587B1B3-17CD-461F-B0E7-C3D37462BE30}"/>
              </a:ext>
            </a:extLst>
          </p:cNvPr>
          <p:cNvSpPr txBox="1"/>
          <p:nvPr/>
        </p:nvSpPr>
        <p:spPr>
          <a:xfrm>
            <a:off x="924848" y="4786791"/>
            <a:ext cx="23049580" cy="291874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3A5BAE"/>
                </a:solidFill>
              </a:defRPr>
            </a:lvl1pPr>
          </a:lstStyle>
          <a:p>
            <a:pPr algn="l"/>
            <a:r>
              <a:rPr lang="en-US" altLang="zh-CN" sz="8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 </a:t>
            </a:r>
            <a:r>
              <a:rPr lang="en-US" altLang="zh-CN" sz="8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</a:t>
            </a:r>
            <a:r>
              <a:rPr lang="en-US" altLang="zh-CN" sz="8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(RDMA over Converged Ethernet) </a:t>
            </a:r>
          </a:p>
          <a:p>
            <a:pPr algn="l"/>
            <a:r>
              <a:rPr lang="en-US" altLang="zh-CN" sz="8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Capability to </a:t>
            </a:r>
            <a:r>
              <a:rPr lang="en-US" altLang="zh-CN" sz="8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Virtio</a:t>
            </a:r>
            <a:r>
              <a:rPr lang="en-US" altLang="zh-CN" sz="8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-net Device</a:t>
            </a:r>
            <a:endParaRPr lang="zh-CN" altLang="en-US" sz="8800" b="0" dirty="0">
              <a:latin typeface="Tahoma" panose="020B0604030504040204" pitchFamily="34" charset="0"/>
              <a:ea typeface="Lantinghei SC Demibold" panose="02000000000000000000" pitchFamily="2" charset="-122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1389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字节跳动ByteDance-PPT-0724-02.jpg" descr="字节跳动ByteDance-PPT-0724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4" name="章节页标题内容位置"/>
          <p:cNvSpPr txBox="1"/>
          <p:nvPr/>
        </p:nvSpPr>
        <p:spPr>
          <a:xfrm>
            <a:off x="2018396" y="8281997"/>
            <a:ext cx="15791622" cy="230672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88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&amp; Implementation</a:t>
            </a:r>
          </a:p>
          <a:p>
            <a:pPr marL="857250" lvl="1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		</a:t>
            </a:r>
          </a:p>
          <a:p>
            <a:pPr marL="857250" lvl="1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799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7" name="内页页眉标题位置"/>
          <p:cNvSpPr txBox="1"/>
          <p:nvPr/>
        </p:nvSpPr>
        <p:spPr>
          <a:xfrm>
            <a:off x="1035665" y="1201139"/>
            <a:ext cx="7450758" cy="933589"/>
          </a:xfrm>
          <a:prstGeom prst="rect">
            <a:avLst/>
          </a:prstGeom>
          <a:ln w="12700"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5400">
                <a:solidFill>
                  <a:srgbClr val="5E5E5E"/>
                </a:solidFill>
              </a:defRPr>
            </a:lvl1pPr>
          </a:lstStyle>
          <a:p>
            <a:r>
              <a:rPr lang="en-US" altLang="zh-CN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Architecture Overview</a:t>
            </a: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文本框 213">
            <a:extLst>
              <a:ext uri="{FF2B5EF4-FFF2-40B4-BE49-F238E27FC236}">
                <a16:creationId xmlns:a16="http://schemas.microsoft.com/office/drawing/2014/main" id="{CC458929-DA0A-49F6-8FE9-5B94E9DA487E}"/>
              </a:ext>
            </a:extLst>
          </p:cNvPr>
          <p:cNvSpPr txBox="1"/>
          <p:nvPr/>
        </p:nvSpPr>
        <p:spPr>
          <a:xfrm>
            <a:off x="13623853" y="2955060"/>
            <a:ext cx="9784788" cy="988988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Library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36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provider in </a:t>
            </a:r>
            <a:r>
              <a:rPr lang="en-US" altLang="zh-CN" sz="3600" b="0" dirty="0" err="1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libibverbs</a:t>
            </a:r>
            <a:endParaRPr lang="en-US" altLang="zh-CN" sz="3600" b="0" dirty="0">
              <a:solidFill>
                <a:srgbClr val="5359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>
              <a:buFont typeface="Tahoma" panose="020B0604030504040204" pitchFamily="34" charset="0"/>
              <a:buChar char="-"/>
              <a:defRPr/>
            </a:pPr>
            <a:r>
              <a:rPr lang="en-US" altLang="zh-CN" sz="36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Communicate with </a:t>
            </a:r>
            <a:r>
              <a:rPr lang="en-US" altLang="zh-CN" sz="3600" b="0" dirty="0" err="1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virtio-rdma</a:t>
            </a:r>
            <a:r>
              <a:rPr lang="en-US" altLang="zh-CN" sz="36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backend directly in data path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36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Communicate with kernel RDMA subsystem via /dev/</a:t>
            </a:r>
            <a:r>
              <a:rPr lang="en-US" altLang="zh-CN" sz="3600" b="0" dirty="0" err="1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infiniband</a:t>
            </a:r>
            <a:r>
              <a:rPr lang="en-US" altLang="zh-CN" sz="36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altLang="zh-CN" sz="3600" b="0" dirty="0" err="1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uverbsX</a:t>
            </a:r>
            <a:r>
              <a:rPr lang="en-US" altLang="zh-CN" sz="36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interface in control path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endParaRPr lang="en-US" altLang="zh-CN" sz="4400" b="0" dirty="0">
              <a:solidFill>
                <a:srgbClr val="5359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Driver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Communicate with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virtio-rdma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backend in control path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Backend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Soft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RoCE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implementation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rgbClr val="53595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3600" b="0" dirty="0" err="1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Vhost</a:t>
            </a:r>
            <a:r>
              <a:rPr lang="en-US" altLang="zh-CN" sz="36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-User backend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36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DPDK acceleration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solidFill>
                <a:srgbClr val="53595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71B82EC-0A25-4B06-8800-4EAF931AA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131" y="3206435"/>
            <a:ext cx="11434549" cy="95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425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内页页眉标题位置">
            <a:extLst>
              <a:ext uri="{FF2B5EF4-FFF2-40B4-BE49-F238E27FC236}">
                <a16:creationId xmlns:a16="http://schemas.microsoft.com/office/drawing/2014/main" id="{1291FA2E-AE04-4B96-994B-5C544642F848}"/>
              </a:ext>
            </a:extLst>
          </p:cNvPr>
          <p:cNvSpPr txBox="1"/>
          <p:nvPr/>
        </p:nvSpPr>
        <p:spPr>
          <a:xfrm>
            <a:off x="1035665" y="1201139"/>
            <a:ext cx="7450758" cy="933589"/>
          </a:xfrm>
          <a:prstGeom prst="rect">
            <a:avLst/>
          </a:prstGeom>
          <a:ln w="12700"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5400">
                <a:solidFill>
                  <a:srgbClr val="5E5E5E"/>
                </a:solidFill>
              </a:defRPr>
            </a:lvl1pPr>
          </a:lstStyle>
          <a:p>
            <a:r>
              <a:rPr lang="en-US" altLang="zh-CN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altLang="zh-CN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Virtqueue</a:t>
            </a:r>
            <a:r>
              <a:rPr lang="en-US" altLang="zh-CN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Types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9B62D2-D28B-4952-AE62-19D3F041CDA1}"/>
              </a:ext>
            </a:extLst>
          </p:cNvPr>
          <p:cNvSpPr txBox="1"/>
          <p:nvPr/>
        </p:nvSpPr>
        <p:spPr>
          <a:xfrm>
            <a:off x="13875488" y="2783152"/>
            <a:ext cx="9500845" cy="908966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Control Queue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Reuse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-net ctrl queue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Seve</a:t>
            </a:r>
            <a:r>
              <a:rPr lang="en-US" altLang="zh-CN" sz="3600" b="0" dirty="0" err="1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ral</a:t>
            </a:r>
            <a:r>
              <a:rPr lang="en-US" altLang="zh-CN" sz="36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new commands is defined for RDMA control path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endParaRPr lang="en-US" altLang="zh-CN" sz="3600" b="0" dirty="0">
              <a:solidFill>
                <a:srgbClr val="5359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Send Queue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36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Contains elements that describe the message to be transmitted.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endParaRPr lang="en-US" altLang="zh-CN" sz="3600" b="0" dirty="0">
              <a:solidFill>
                <a:srgbClr val="5359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Receive Queue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36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Contains elements that describe where to place incoming data.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endParaRPr kumimoji="0" lang="en-US" altLang="zh-CN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Completion Queue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36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sed to notify the completion of requests in send queue or receive queue.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2632FAF-DA30-496A-AC1B-3B14FF5F5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746" y="3204863"/>
            <a:ext cx="11434549" cy="95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81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7" name="内页页眉标题位置"/>
          <p:cNvSpPr txBox="1"/>
          <p:nvPr/>
        </p:nvSpPr>
        <p:spPr>
          <a:xfrm>
            <a:off x="1035665" y="1201139"/>
            <a:ext cx="6036909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5E5E5E"/>
                </a:solidFill>
              </a:defRPr>
            </a:lvl1pPr>
          </a:lstStyle>
          <a:p>
            <a:pPr algn="l"/>
            <a:r>
              <a:rPr lang="en-US" altLang="zh-CN" sz="5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Device Initialization</a:t>
            </a:r>
            <a:endParaRPr lang="en-US" sz="5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D595C7E-9E4F-4805-A925-E8CB54A65ADF}"/>
              </a:ext>
            </a:extLst>
          </p:cNvPr>
          <p:cNvSpPr txBox="1"/>
          <p:nvPr/>
        </p:nvSpPr>
        <p:spPr>
          <a:xfrm>
            <a:off x="1458129" y="2975067"/>
            <a:ext cx="8428821" cy="97667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New Feature bits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VIRTIO_F_NET_ROCE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endParaRPr lang="en-US" altLang="zh-CN" sz="3600" b="0" dirty="0">
              <a:solidFill>
                <a:srgbClr val="5359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New Configuration Fields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36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x_rdma_qps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rgbClr val="53595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max_rdma_cqs</a:t>
            </a:r>
            <a:endParaRPr lang="en-US" altLang="zh-CN" sz="3600" b="0" dirty="0">
              <a:solidFill>
                <a:srgbClr val="5359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endParaRPr kumimoji="0" lang="en-US" altLang="zh-CN" sz="3600" b="0" i="0" u="none" strike="noStrike" cap="none" spc="0" normalizeH="0" baseline="0" dirty="0">
              <a:ln>
                <a:noFill/>
              </a:ln>
              <a:solidFill>
                <a:srgbClr val="53595E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  <a:p>
            <a:pPr marR="0" lvl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Auxiliary Bus Model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36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-net driver create </a:t>
            </a:r>
            <a:r>
              <a:rPr kumimoji="0" lang="en-US" altLang="zh-CN" sz="36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virtio-rdma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auxiliary device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36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Virtio-rdma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auxiliary driver probe </a:t>
            </a:r>
            <a:r>
              <a:rPr kumimoji="0" lang="en-US" altLang="zh-CN" sz="36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virtio-rdma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auxiliary device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endParaRPr kumimoji="0" lang="en-US" altLang="zh-CN" sz="3600" b="0" i="0" u="none" strike="noStrike" cap="none" spc="0" normalizeH="0" baseline="0" dirty="0">
              <a:ln>
                <a:noFill/>
              </a:ln>
              <a:solidFill>
                <a:srgbClr val="53595E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  <a:p>
            <a:pPr marR="0" lvl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RDMA Subsystem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36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Virtio-rdma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auxiliary driver register an IB device to RDMA subsystem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Export char interface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B8FD02-616F-4AFC-B7FA-8E41AEDFD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5056" y="2975067"/>
            <a:ext cx="10910584" cy="90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836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7" name="矩形 66">
            <a:extLst>
              <a:ext uri="{FF2B5EF4-FFF2-40B4-BE49-F238E27FC236}">
                <a16:creationId xmlns:a16="http://schemas.microsoft.com/office/drawing/2014/main" id="{E498E2D0-9162-4322-9B8A-49D6DB98F71E}"/>
              </a:ext>
            </a:extLst>
          </p:cNvPr>
          <p:cNvSpPr/>
          <p:nvPr/>
        </p:nvSpPr>
        <p:spPr>
          <a:xfrm>
            <a:off x="1920240" y="3085070"/>
            <a:ext cx="6414937" cy="8824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9CE7EE84-3600-4240-A9AE-BCE1B4ABDAFC}"/>
              </a:ext>
            </a:extLst>
          </p:cNvPr>
          <p:cNvSpPr/>
          <p:nvPr/>
        </p:nvSpPr>
        <p:spPr>
          <a:xfrm>
            <a:off x="16654985" y="3085070"/>
            <a:ext cx="6345370" cy="8824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2D4B3C2-47C0-4BF1-9F6D-ED7B3638ADCE}"/>
              </a:ext>
            </a:extLst>
          </p:cNvPr>
          <p:cNvSpPr/>
          <p:nvPr/>
        </p:nvSpPr>
        <p:spPr>
          <a:xfrm>
            <a:off x="9384030" y="3118406"/>
            <a:ext cx="6206490" cy="879165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10" name="内页页眉标题位置">
            <a:extLst>
              <a:ext uri="{FF2B5EF4-FFF2-40B4-BE49-F238E27FC236}">
                <a16:creationId xmlns:a16="http://schemas.microsoft.com/office/drawing/2014/main" id="{BE58B2F5-B0F8-46E5-93C5-EF1D25D33D1E}"/>
              </a:ext>
            </a:extLst>
          </p:cNvPr>
          <p:cNvSpPr txBox="1"/>
          <p:nvPr/>
        </p:nvSpPr>
        <p:spPr>
          <a:xfrm>
            <a:off x="1035665" y="1201139"/>
            <a:ext cx="14116044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5E5E5E"/>
                </a:solidFill>
              </a:defRPr>
            </a:lvl1pPr>
          </a:lstStyle>
          <a:p>
            <a:pPr algn="l"/>
            <a:r>
              <a:rPr lang="en-US" altLang="zh-CN" sz="5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Path – Create PD (Protection Domain)</a:t>
            </a:r>
            <a:endParaRPr lang="en-US" sz="5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1A1E1F09-7DA2-4192-B224-08A42FBE868D}"/>
              </a:ext>
            </a:extLst>
          </p:cNvPr>
          <p:cNvSpPr>
            <a:spLocks/>
          </p:cNvSpPr>
          <p:nvPr/>
        </p:nvSpPr>
        <p:spPr>
          <a:xfrm>
            <a:off x="2411731" y="3680461"/>
            <a:ext cx="5498952" cy="152018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Send CREATE_PD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cmd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via /dev/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infiniband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/&lt;dev&gt;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4D9FA61B-0CE7-4EAA-B41E-F39FDA6A6E4B}"/>
              </a:ext>
            </a:extLst>
          </p:cNvPr>
          <p:cNvSpPr>
            <a:spLocks/>
          </p:cNvSpPr>
          <p:nvPr/>
        </p:nvSpPr>
        <p:spPr>
          <a:xfrm>
            <a:off x="10088328" y="4983480"/>
            <a:ext cx="4797893" cy="123444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Send CREATE_PD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cmd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via ctrl queue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3D7EAC95-64C3-438D-B239-814FB6FD0682}"/>
              </a:ext>
            </a:extLst>
          </p:cNvPr>
          <p:cNvSpPr>
            <a:spLocks/>
          </p:cNvSpPr>
          <p:nvPr/>
        </p:nvSpPr>
        <p:spPr>
          <a:xfrm>
            <a:off x="17647751" y="5600700"/>
            <a:ext cx="4476397" cy="123444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Alloc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pd and reply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pdn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B61E21C3-BAB2-44B0-925F-E04583EF50D2}"/>
              </a:ext>
            </a:extLst>
          </p:cNvPr>
          <p:cNvSpPr>
            <a:spLocks/>
          </p:cNvSpPr>
          <p:nvPr/>
        </p:nvSpPr>
        <p:spPr>
          <a:xfrm>
            <a:off x="10607041" y="6832317"/>
            <a:ext cx="3691890" cy="123444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Reply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pdn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BD6BDE40-8392-45A2-8007-30775E210D85}"/>
              </a:ext>
            </a:extLst>
          </p:cNvPr>
          <p:cNvSpPr>
            <a:spLocks/>
          </p:cNvSpPr>
          <p:nvPr/>
        </p:nvSpPr>
        <p:spPr>
          <a:xfrm>
            <a:off x="3120389" y="7372350"/>
            <a:ext cx="4025443" cy="123444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Get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pdn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2E2AF21F-7C1D-4274-B014-E1D8D22F417E}"/>
              </a:ext>
            </a:extLst>
          </p:cNvPr>
          <p:cNvCxnSpPr>
            <a:cxnSpLocks/>
            <a:stCxn id="40" idx="3"/>
            <a:endCxn id="42" idx="1"/>
          </p:cNvCxnSpPr>
          <p:nvPr/>
        </p:nvCxnSpPr>
        <p:spPr>
          <a:xfrm>
            <a:off x="7910683" y="4440556"/>
            <a:ext cx="2177645" cy="1160144"/>
          </a:xfrm>
          <a:prstGeom prst="bentConnector3">
            <a:avLst/>
          </a:prstGeom>
          <a:noFill/>
          <a:ln w="50800" cap="flat" cmpd="sng" algn="ctr">
            <a:solidFill>
              <a:srgbClr val="3464C5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12" name="连接符: 肘形 11">
            <a:extLst>
              <a:ext uri="{FF2B5EF4-FFF2-40B4-BE49-F238E27FC236}">
                <a16:creationId xmlns:a16="http://schemas.microsoft.com/office/drawing/2014/main" id="{BDF2C948-C4EC-40D1-BDDA-49FE99A3FB84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>
            <a:off x="14886221" y="5600700"/>
            <a:ext cx="2761530" cy="617220"/>
          </a:xfrm>
          <a:prstGeom prst="bentConnector3">
            <a:avLst/>
          </a:prstGeom>
          <a:ln w="508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7C508AEE-CCF8-4D57-8100-6D1816743FF0}"/>
              </a:ext>
            </a:extLst>
          </p:cNvPr>
          <p:cNvCxnSpPr>
            <a:cxnSpLocks/>
            <a:stCxn id="43" idx="2"/>
            <a:endCxn id="44" idx="3"/>
          </p:cNvCxnSpPr>
          <p:nvPr/>
        </p:nvCxnSpPr>
        <p:spPr>
          <a:xfrm rot="5400000">
            <a:off x="16785243" y="4348829"/>
            <a:ext cx="614397" cy="5587019"/>
          </a:xfrm>
          <a:prstGeom prst="bentConnector2">
            <a:avLst/>
          </a:prstGeom>
          <a:ln w="50800"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66D384CA-EAEE-4B15-9C9C-562E198A1AD4}"/>
              </a:ext>
            </a:extLst>
          </p:cNvPr>
          <p:cNvCxnSpPr>
            <a:cxnSpLocks/>
            <a:stCxn id="44" idx="1"/>
            <a:endCxn id="45" idx="3"/>
          </p:cNvCxnSpPr>
          <p:nvPr/>
        </p:nvCxnSpPr>
        <p:spPr>
          <a:xfrm rot="10800000" flipV="1">
            <a:off x="7145833" y="7449536"/>
            <a:ext cx="3461209" cy="540033"/>
          </a:xfrm>
          <a:prstGeom prst="bentConnector3">
            <a:avLst/>
          </a:prstGeom>
          <a:ln w="508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958B9E32-1863-4DC0-A9F5-6F7E5411669F}"/>
              </a:ext>
            </a:extLst>
          </p:cNvPr>
          <p:cNvSpPr txBox="1"/>
          <p:nvPr/>
        </p:nvSpPr>
        <p:spPr>
          <a:xfrm>
            <a:off x="2756127" y="10883401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Library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3C3E698-B110-46AE-A1F4-3FBBDDF51704}"/>
              </a:ext>
            </a:extLst>
          </p:cNvPr>
          <p:cNvSpPr txBox="1"/>
          <p:nvPr/>
        </p:nvSpPr>
        <p:spPr>
          <a:xfrm>
            <a:off x="10371591" y="10848470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Driver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81F1F0D1-A678-4EF6-8F27-CB063B3D6292}"/>
              </a:ext>
            </a:extLst>
          </p:cNvPr>
          <p:cNvSpPr txBox="1"/>
          <p:nvPr/>
        </p:nvSpPr>
        <p:spPr>
          <a:xfrm>
            <a:off x="17214948" y="10883401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</a:t>
            </a:r>
            <a:r>
              <a:rPr lang="en-US" altLang="zh-CN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Backend</a:t>
            </a:r>
            <a:endParaRPr kumimoji="0" lang="en-US" altLang="zh-CN" sz="4000" b="0" i="0" u="none" strike="noStrike" cap="none" spc="0" normalizeH="0" baseline="0" dirty="0">
              <a:ln>
                <a:noFill/>
              </a:ln>
              <a:solidFill>
                <a:srgbClr val="53595E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9875042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7" name="矩形 66">
            <a:extLst>
              <a:ext uri="{FF2B5EF4-FFF2-40B4-BE49-F238E27FC236}">
                <a16:creationId xmlns:a16="http://schemas.microsoft.com/office/drawing/2014/main" id="{E498E2D0-9162-4322-9B8A-49D6DB98F71E}"/>
              </a:ext>
            </a:extLst>
          </p:cNvPr>
          <p:cNvSpPr/>
          <p:nvPr/>
        </p:nvSpPr>
        <p:spPr>
          <a:xfrm>
            <a:off x="1920240" y="3085070"/>
            <a:ext cx="6414937" cy="8824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9CE7EE84-3600-4240-A9AE-BCE1B4ABDAFC}"/>
              </a:ext>
            </a:extLst>
          </p:cNvPr>
          <p:cNvSpPr/>
          <p:nvPr/>
        </p:nvSpPr>
        <p:spPr>
          <a:xfrm>
            <a:off x="16654985" y="3085070"/>
            <a:ext cx="6345370" cy="8824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2D4B3C2-47C0-4BF1-9F6D-ED7B3638ADCE}"/>
              </a:ext>
            </a:extLst>
          </p:cNvPr>
          <p:cNvSpPr/>
          <p:nvPr/>
        </p:nvSpPr>
        <p:spPr>
          <a:xfrm>
            <a:off x="9384030" y="3118406"/>
            <a:ext cx="6206490" cy="879165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10" name="内页页眉标题位置">
            <a:extLst>
              <a:ext uri="{FF2B5EF4-FFF2-40B4-BE49-F238E27FC236}">
                <a16:creationId xmlns:a16="http://schemas.microsoft.com/office/drawing/2014/main" id="{BE58B2F5-B0F8-46E5-93C5-EF1D25D33D1E}"/>
              </a:ext>
            </a:extLst>
          </p:cNvPr>
          <p:cNvSpPr txBox="1"/>
          <p:nvPr/>
        </p:nvSpPr>
        <p:spPr>
          <a:xfrm>
            <a:off x="1035665" y="1201139"/>
            <a:ext cx="13867579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5E5E5E"/>
                </a:solidFill>
              </a:defRPr>
            </a:lvl1pPr>
          </a:lstStyle>
          <a:p>
            <a:pPr algn="l"/>
            <a:r>
              <a:rPr lang="en-US" altLang="zh-CN" sz="5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Path – Register MR (Memory Region)</a:t>
            </a:r>
            <a:endParaRPr lang="en-US" sz="5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1A1E1F09-7DA2-4192-B224-08A42FBE868D}"/>
              </a:ext>
            </a:extLst>
          </p:cNvPr>
          <p:cNvSpPr>
            <a:spLocks/>
          </p:cNvSpPr>
          <p:nvPr/>
        </p:nvSpPr>
        <p:spPr>
          <a:xfrm>
            <a:off x="2474650" y="5029201"/>
            <a:ext cx="5498952" cy="165734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Send REG_MR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cmd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with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pdn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and buffer’s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virt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addr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via /dev/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infiniband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/&lt;dev&gt; 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4D9FA61B-0CE7-4EAA-B41E-F39FDA6A6E4B}"/>
              </a:ext>
            </a:extLst>
          </p:cNvPr>
          <p:cNvSpPr>
            <a:spLocks/>
          </p:cNvSpPr>
          <p:nvPr/>
        </p:nvSpPr>
        <p:spPr>
          <a:xfrm>
            <a:off x="10009427" y="7200899"/>
            <a:ext cx="4921403" cy="155331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Send REG_USER_MR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cmd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via ctrl queue 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3D7EAC95-64C3-438D-B239-814FB6FD0682}"/>
              </a:ext>
            </a:extLst>
          </p:cNvPr>
          <p:cNvSpPr>
            <a:spLocks/>
          </p:cNvSpPr>
          <p:nvPr/>
        </p:nvSpPr>
        <p:spPr>
          <a:xfrm>
            <a:off x="17214949" y="7155181"/>
            <a:ext cx="5218928" cy="214601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Alloc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lkey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,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rkey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,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mrn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and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b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 panose="02000503000000020004"/>
              </a:rPr>
              <a:t>uild a 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mapping among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lkey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,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mrn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,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phys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addr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and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virt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addr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B61E21C3-BAB2-44B0-925F-E04583EF50D2}"/>
              </a:ext>
            </a:extLst>
          </p:cNvPr>
          <p:cNvSpPr>
            <a:spLocks/>
          </p:cNvSpPr>
          <p:nvPr/>
        </p:nvSpPr>
        <p:spPr>
          <a:xfrm>
            <a:off x="10088328" y="9164037"/>
            <a:ext cx="4763603" cy="1031523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Reply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lkey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,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rkey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and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mrn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BD6BDE40-8392-45A2-8007-30775E210D85}"/>
              </a:ext>
            </a:extLst>
          </p:cNvPr>
          <p:cNvSpPr>
            <a:spLocks/>
          </p:cNvSpPr>
          <p:nvPr/>
        </p:nvSpPr>
        <p:spPr>
          <a:xfrm>
            <a:off x="2756127" y="9578340"/>
            <a:ext cx="4389705" cy="98628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Get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lkey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,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rkey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and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mrn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2E2AF21F-7C1D-4274-B014-E1D8D22F417E}"/>
              </a:ext>
            </a:extLst>
          </p:cNvPr>
          <p:cNvCxnSpPr>
            <a:cxnSpLocks/>
            <a:stCxn id="40" idx="3"/>
            <a:endCxn id="22" idx="1"/>
          </p:cNvCxnSpPr>
          <p:nvPr/>
        </p:nvCxnSpPr>
        <p:spPr>
          <a:xfrm>
            <a:off x="7973602" y="5857876"/>
            <a:ext cx="2080437" cy="363066"/>
          </a:xfrm>
          <a:prstGeom prst="bentConnector3">
            <a:avLst/>
          </a:prstGeom>
          <a:noFill/>
          <a:ln w="50800" cap="flat" cmpd="sng" algn="ctr">
            <a:solidFill>
              <a:srgbClr val="3464C5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12" name="连接符: 肘形 11">
            <a:extLst>
              <a:ext uri="{FF2B5EF4-FFF2-40B4-BE49-F238E27FC236}">
                <a16:creationId xmlns:a16="http://schemas.microsoft.com/office/drawing/2014/main" id="{BDF2C948-C4EC-40D1-BDDA-49FE99A3FB84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>
            <a:off x="14930830" y="7977555"/>
            <a:ext cx="2284119" cy="250634"/>
          </a:xfrm>
          <a:prstGeom prst="bentConnector3">
            <a:avLst/>
          </a:prstGeom>
          <a:ln w="508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7C508AEE-CCF8-4D57-8100-6D1816743FF0}"/>
              </a:ext>
            </a:extLst>
          </p:cNvPr>
          <p:cNvCxnSpPr>
            <a:cxnSpLocks/>
            <a:stCxn id="43" idx="2"/>
            <a:endCxn id="44" idx="3"/>
          </p:cNvCxnSpPr>
          <p:nvPr/>
        </p:nvCxnSpPr>
        <p:spPr>
          <a:xfrm rot="5400000">
            <a:off x="17148871" y="7004257"/>
            <a:ext cx="378602" cy="4972482"/>
          </a:xfrm>
          <a:prstGeom prst="bentConnector2">
            <a:avLst/>
          </a:prstGeom>
          <a:ln w="50800"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66D384CA-EAEE-4B15-9C9C-562E198A1AD4}"/>
              </a:ext>
            </a:extLst>
          </p:cNvPr>
          <p:cNvCxnSpPr>
            <a:cxnSpLocks/>
            <a:stCxn id="44" idx="1"/>
            <a:endCxn id="45" idx="3"/>
          </p:cNvCxnSpPr>
          <p:nvPr/>
        </p:nvCxnSpPr>
        <p:spPr>
          <a:xfrm rot="10800000" flipV="1">
            <a:off x="7145832" y="9679798"/>
            <a:ext cx="2942496" cy="391685"/>
          </a:xfrm>
          <a:prstGeom prst="bentConnector3">
            <a:avLst/>
          </a:prstGeom>
          <a:ln w="508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958B9E32-1863-4DC0-A9F5-6F7E5411669F}"/>
              </a:ext>
            </a:extLst>
          </p:cNvPr>
          <p:cNvSpPr txBox="1"/>
          <p:nvPr/>
        </p:nvSpPr>
        <p:spPr>
          <a:xfrm>
            <a:off x="2756127" y="10883401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Library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3C3E698-B110-46AE-A1F4-3FBBDDF51704}"/>
              </a:ext>
            </a:extLst>
          </p:cNvPr>
          <p:cNvSpPr txBox="1"/>
          <p:nvPr/>
        </p:nvSpPr>
        <p:spPr>
          <a:xfrm>
            <a:off x="10371591" y="10848470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Driver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81F1F0D1-A678-4EF6-8F27-CB063B3D6292}"/>
              </a:ext>
            </a:extLst>
          </p:cNvPr>
          <p:cNvSpPr txBox="1"/>
          <p:nvPr/>
        </p:nvSpPr>
        <p:spPr>
          <a:xfrm>
            <a:off x="17214948" y="10883401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Backend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F9D5CD6-A994-4329-828E-6D7F2544F25B}"/>
              </a:ext>
            </a:extLst>
          </p:cNvPr>
          <p:cNvSpPr>
            <a:spLocks/>
          </p:cNvSpPr>
          <p:nvPr/>
        </p:nvSpPr>
        <p:spPr>
          <a:xfrm>
            <a:off x="2474650" y="3590761"/>
            <a:ext cx="5498952" cy="111966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Allocate Buffer and corresponding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virt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addr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F61BC694-36E7-48F0-A2D5-17D5869F6B83}"/>
              </a:ext>
            </a:extLst>
          </p:cNvPr>
          <p:cNvSpPr>
            <a:spLocks/>
          </p:cNvSpPr>
          <p:nvPr/>
        </p:nvSpPr>
        <p:spPr>
          <a:xfrm>
            <a:off x="10054039" y="5585925"/>
            <a:ext cx="4797893" cy="127003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Pin Memory and get physical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addr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26116539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7" name="矩形 66">
            <a:extLst>
              <a:ext uri="{FF2B5EF4-FFF2-40B4-BE49-F238E27FC236}">
                <a16:creationId xmlns:a16="http://schemas.microsoft.com/office/drawing/2014/main" id="{E498E2D0-9162-4322-9B8A-49D6DB98F71E}"/>
              </a:ext>
            </a:extLst>
          </p:cNvPr>
          <p:cNvSpPr/>
          <p:nvPr/>
        </p:nvSpPr>
        <p:spPr>
          <a:xfrm>
            <a:off x="1920240" y="3085070"/>
            <a:ext cx="6414937" cy="8824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9CE7EE84-3600-4240-A9AE-BCE1B4ABDAFC}"/>
              </a:ext>
            </a:extLst>
          </p:cNvPr>
          <p:cNvSpPr/>
          <p:nvPr/>
        </p:nvSpPr>
        <p:spPr>
          <a:xfrm>
            <a:off x="16654985" y="3085070"/>
            <a:ext cx="6345370" cy="8824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2D4B3C2-47C0-4BF1-9F6D-ED7B3638ADCE}"/>
              </a:ext>
            </a:extLst>
          </p:cNvPr>
          <p:cNvSpPr/>
          <p:nvPr/>
        </p:nvSpPr>
        <p:spPr>
          <a:xfrm>
            <a:off x="9384030" y="3118406"/>
            <a:ext cx="6206490" cy="879165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10" name="内页页眉标题位置">
            <a:extLst>
              <a:ext uri="{FF2B5EF4-FFF2-40B4-BE49-F238E27FC236}">
                <a16:creationId xmlns:a16="http://schemas.microsoft.com/office/drawing/2014/main" id="{BE58B2F5-B0F8-46E5-93C5-EF1D25D33D1E}"/>
              </a:ext>
            </a:extLst>
          </p:cNvPr>
          <p:cNvSpPr txBox="1"/>
          <p:nvPr/>
        </p:nvSpPr>
        <p:spPr>
          <a:xfrm>
            <a:off x="1035665" y="1201139"/>
            <a:ext cx="14398172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5E5E5E"/>
                </a:solidFill>
              </a:defRPr>
            </a:lvl1pPr>
          </a:lstStyle>
          <a:p>
            <a:pPr algn="l"/>
            <a:r>
              <a:rPr lang="en-US" altLang="zh-CN" sz="5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Path – Create CQ (Completion Queue)</a:t>
            </a:r>
            <a:endParaRPr lang="en-US" sz="5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1A1E1F09-7DA2-4192-B224-08A42FBE868D}"/>
              </a:ext>
            </a:extLst>
          </p:cNvPr>
          <p:cNvSpPr>
            <a:spLocks/>
          </p:cNvSpPr>
          <p:nvPr/>
        </p:nvSpPr>
        <p:spPr>
          <a:xfrm>
            <a:off x="2540251" y="3680461"/>
            <a:ext cx="5241911" cy="176824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Send CREATE_CQ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cmd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with queue size via /dev/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infiniband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/&lt;dev&gt;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4D9FA61B-0CE7-4EAA-B41E-F39FDA6A6E4B}"/>
              </a:ext>
            </a:extLst>
          </p:cNvPr>
          <p:cNvSpPr>
            <a:spLocks/>
          </p:cNvSpPr>
          <p:nvPr/>
        </p:nvSpPr>
        <p:spPr>
          <a:xfrm>
            <a:off x="10054039" y="4491991"/>
            <a:ext cx="4797893" cy="123444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Send CREATE_CQ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cmd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via ctrl queue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3D7EAC95-64C3-438D-B239-814FB6FD0682}"/>
              </a:ext>
            </a:extLst>
          </p:cNvPr>
          <p:cNvSpPr>
            <a:spLocks/>
          </p:cNvSpPr>
          <p:nvPr/>
        </p:nvSpPr>
        <p:spPr>
          <a:xfrm>
            <a:off x="17647751" y="4777740"/>
            <a:ext cx="4476397" cy="156591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Find available completion queue and reply the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cqn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B61E21C3-BAB2-44B0-925F-E04583EF50D2}"/>
              </a:ext>
            </a:extLst>
          </p:cNvPr>
          <p:cNvSpPr>
            <a:spLocks/>
          </p:cNvSpPr>
          <p:nvPr/>
        </p:nvSpPr>
        <p:spPr>
          <a:xfrm>
            <a:off x="10389780" y="6074062"/>
            <a:ext cx="4210603" cy="123444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Initialize the completion queue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2E2AF21F-7C1D-4274-B014-E1D8D22F417E}"/>
              </a:ext>
            </a:extLst>
          </p:cNvPr>
          <p:cNvCxnSpPr>
            <a:cxnSpLocks/>
            <a:stCxn id="40" idx="3"/>
            <a:endCxn id="42" idx="1"/>
          </p:cNvCxnSpPr>
          <p:nvPr/>
        </p:nvCxnSpPr>
        <p:spPr>
          <a:xfrm>
            <a:off x="7782162" y="4564581"/>
            <a:ext cx="2271877" cy="544630"/>
          </a:xfrm>
          <a:prstGeom prst="bentConnector3">
            <a:avLst/>
          </a:prstGeom>
          <a:noFill/>
          <a:ln w="50800" cap="flat" cmpd="sng" algn="ctr">
            <a:solidFill>
              <a:srgbClr val="3464C5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12" name="连接符: 肘形 11">
            <a:extLst>
              <a:ext uri="{FF2B5EF4-FFF2-40B4-BE49-F238E27FC236}">
                <a16:creationId xmlns:a16="http://schemas.microsoft.com/office/drawing/2014/main" id="{BDF2C948-C4EC-40D1-BDDA-49FE99A3FB84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>
            <a:off x="14851932" y="5109211"/>
            <a:ext cx="2795819" cy="451485"/>
          </a:xfrm>
          <a:prstGeom prst="bentConnector3">
            <a:avLst/>
          </a:prstGeom>
          <a:ln w="508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7C508AEE-CCF8-4D57-8100-6D1816743FF0}"/>
              </a:ext>
            </a:extLst>
          </p:cNvPr>
          <p:cNvCxnSpPr>
            <a:cxnSpLocks/>
            <a:stCxn id="43" idx="2"/>
            <a:endCxn id="44" idx="3"/>
          </p:cNvCxnSpPr>
          <p:nvPr/>
        </p:nvCxnSpPr>
        <p:spPr>
          <a:xfrm rot="5400000">
            <a:off x="17069352" y="3874683"/>
            <a:ext cx="347631" cy="5285567"/>
          </a:xfrm>
          <a:prstGeom prst="bentConnector2">
            <a:avLst/>
          </a:prstGeom>
          <a:ln w="50800"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66D384CA-EAEE-4B15-9C9C-562E198A1AD4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7825563" y="8153425"/>
            <a:ext cx="2781478" cy="538306"/>
          </a:xfrm>
          <a:prstGeom prst="bentConnector3">
            <a:avLst/>
          </a:prstGeom>
          <a:ln w="508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958B9E32-1863-4DC0-A9F5-6F7E5411669F}"/>
              </a:ext>
            </a:extLst>
          </p:cNvPr>
          <p:cNvSpPr txBox="1"/>
          <p:nvPr/>
        </p:nvSpPr>
        <p:spPr>
          <a:xfrm>
            <a:off x="2756127" y="10883401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Library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3C3E698-B110-46AE-A1F4-3FBBDDF51704}"/>
              </a:ext>
            </a:extLst>
          </p:cNvPr>
          <p:cNvSpPr txBox="1"/>
          <p:nvPr/>
        </p:nvSpPr>
        <p:spPr>
          <a:xfrm>
            <a:off x="10371591" y="10848470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Driver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81F1F0D1-A678-4EF6-8F27-CB063B3D6292}"/>
              </a:ext>
            </a:extLst>
          </p:cNvPr>
          <p:cNvSpPr txBox="1"/>
          <p:nvPr/>
        </p:nvSpPr>
        <p:spPr>
          <a:xfrm>
            <a:off x="17214948" y="10883401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Backend</a:t>
            </a: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F227CFB1-5946-474D-82E4-666D38BC8719}"/>
              </a:ext>
            </a:extLst>
          </p:cNvPr>
          <p:cNvSpPr>
            <a:spLocks/>
          </p:cNvSpPr>
          <p:nvPr/>
        </p:nvSpPr>
        <p:spPr>
          <a:xfrm>
            <a:off x="2411731" y="7912268"/>
            <a:ext cx="5498952" cy="176824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 panose="02000503000000020004"/>
              </a:rPr>
              <a:t>Mapping completion queue 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into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userspace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 panose="02000503000000020004"/>
              </a:rPr>
              <a:t> 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D9BA999-86F1-4B92-BE45-BF3A4CC63DE8}"/>
              </a:ext>
            </a:extLst>
          </p:cNvPr>
          <p:cNvSpPr>
            <a:spLocks/>
          </p:cNvSpPr>
          <p:nvPr/>
        </p:nvSpPr>
        <p:spPr>
          <a:xfrm>
            <a:off x="10607041" y="7694033"/>
            <a:ext cx="3691890" cy="91878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Reply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cqn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DC98AF86-0165-4C33-B44F-DF9E001CFAB5}"/>
              </a:ext>
            </a:extLst>
          </p:cNvPr>
          <p:cNvSpPr>
            <a:spLocks/>
          </p:cNvSpPr>
          <p:nvPr/>
        </p:nvSpPr>
        <p:spPr>
          <a:xfrm>
            <a:off x="2411731" y="9937858"/>
            <a:ext cx="5498952" cy="79039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Fill the completion queue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18150695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0" name="内页页眉标题位置">
            <a:extLst>
              <a:ext uri="{FF2B5EF4-FFF2-40B4-BE49-F238E27FC236}">
                <a16:creationId xmlns:a16="http://schemas.microsoft.com/office/drawing/2014/main" id="{BE58B2F5-B0F8-46E5-93C5-EF1D25D33D1E}"/>
              </a:ext>
            </a:extLst>
          </p:cNvPr>
          <p:cNvSpPr txBox="1"/>
          <p:nvPr/>
        </p:nvSpPr>
        <p:spPr>
          <a:xfrm>
            <a:off x="1035665" y="1201139"/>
            <a:ext cx="17685932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5E5E5E"/>
                </a:solidFill>
              </a:defRPr>
            </a:lvl1pPr>
          </a:lstStyle>
          <a:p>
            <a:pPr algn="l"/>
            <a:r>
              <a:rPr lang="en-US" altLang="zh-CN" sz="5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Path – Create QP (Send Queue &amp; Receive Queue)</a:t>
            </a:r>
            <a:endParaRPr lang="en-US" sz="5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D46D1C-4CEA-48DA-90FC-F253FD340EDE}"/>
              </a:ext>
            </a:extLst>
          </p:cNvPr>
          <p:cNvSpPr/>
          <p:nvPr/>
        </p:nvSpPr>
        <p:spPr>
          <a:xfrm>
            <a:off x="1920240" y="3085070"/>
            <a:ext cx="6414937" cy="8824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232E3D-B7B3-46D6-BBC9-AA50A4E37C5B}"/>
              </a:ext>
            </a:extLst>
          </p:cNvPr>
          <p:cNvSpPr/>
          <p:nvPr/>
        </p:nvSpPr>
        <p:spPr>
          <a:xfrm>
            <a:off x="16654985" y="3085070"/>
            <a:ext cx="6345370" cy="8824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BEDD263-AA3C-43BB-8C54-B430CDECBFD4}"/>
              </a:ext>
            </a:extLst>
          </p:cNvPr>
          <p:cNvSpPr/>
          <p:nvPr/>
        </p:nvSpPr>
        <p:spPr>
          <a:xfrm>
            <a:off x="9384030" y="3118406"/>
            <a:ext cx="6206490" cy="879165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9C21D8B-BA71-4726-A05F-42548A17B064}"/>
              </a:ext>
            </a:extLst>
          </p:cNvPr>
          <p:cNvSpPr>
            <a:spLocks/>
          </p:cNvSpPr>
          <p:nvPr/>
        </p:nvSpPr>
        <p:spPr>
          <a:xfrm>
            <a:off x="2411731" y="3680461"/>
            <a:ext cx="5498952" cy="191226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Send CREATE_QP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cmd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with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pdn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,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cqn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and queue size via /dev/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infiniband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/&lt;dev&gt;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AD216EE-5570-4288-AFFB-21479E6C2150}"/>
              </a:ext>
            </a:extLst>
          </p:cNvPr>
          <p:cNvSpPr>
            <a:spLocks/>
          </p:cNvSpPr>
          <p:nvPr/>
        </p:nvSpPr>
        <p:spPr>
          <a:xfrm>
            <a:off x="10054039" y="4377691"/>
            <a:ext cx="4797893" cy="123444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Send CREATE_QP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cmd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via ctrl queue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824650F-26D2-4E11-A19A-330D1A586904}"/>
              </a:ext>
            </a:extLst>
          </p:cNvPr>
          <p:cNvSpPr>
            <a:spLocks/>
          </p:cNvSpPr>
          <p:nvPr/>
        </p:nvSpPr>
        <p:spPr>
          <a:xfrm>
            <a:off x="17214948" y="4491990"/>
            <a:ext cx="5218929" cy="176021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Find available queue pair and bind corresponding completion queue to them. 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7F0BD47-4A15-4DB2-A227-EE985ECFB016}"/>
              </a:ext>
            </a:extLst>
          </p:cNvPr>
          <p:cNvSpPr>
            <a:spLocks/>
          </p:cNvSpPr>
          <p:nvPr/>
        </p:nvSpPr>
        <p:spPr>
          <a:xfrm>
            <a:off x="10054040" y="6599841"/>
            <a:ext cx="4797892" cy="137829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Initialize the send queue and receive queue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cxnSp>
        <p:nvCxnSpPr>
          <p:cNvPr id="13" name="连接符: 肘形 12">
            <a:extLst>
              <a:ext uri="{FF2B5EF4-FFF2-40B4-BE49-F238E27FC236}">
                <a16:creationId xmlns:a16="http://schemas.microsoft.com/office/drawing/2014/main" id="{31F1E3B0-F3AA-4805-8945-41DE1B68DBA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7910683" y="4636594"/>
            <a:ext cx="2143356" cy="358317"/>
          </a:xfrm>
          <a:prstGeom prst="bentConnector3">
            <a:avLst/>
          </a:prstGeom>
          <a:noFill/>
          <a:ln w="50800" cap="flat" cmpd="sng" algn="ctr">
            <a:solidFill>
              <a:srgbClr val="3464C5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25DFED98-7662-469D-A513-4F302757328C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14851932" y="4994911"/>
            <a:ext cx="2363016" cy="377189"/>
          </a:xfrm>
          <a:prstGeom prst="bentConnector3">
            <a:avLst/>
          </a:prstGeom>
          <a:ln w="508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11F67082-29BB-484C-8B57-EC15A257FF51}"/>
              </a:ext>
            </a:extLst>
          </p:cNvPr>
          <p:cNvCxnSpPr>
            <a:cxnSpLocks/>
            <a:stCxn id="39" idx="1"/>
            <a:endCxn id="12" idx="3"/>
          </p:cNvCxnSpPr>
          <p:nvPr/>
        </p:nvCxnSpPr>
        <p:spPr>
          <a:xfrm rot="10800000" flipV="1">
            <a:off x="14851932" y="7000695"/>
            <a:ext cx="2876030" cy="288295"/>
          </a:xfrm>
          <a:prstGeom prst="bentConnector3">
            <a:avLst>
              <a:gd name="adj1" fmla="val 50000"/>
            </a:avLst>
          </a:prstGeom>
          <a:ln w="50800"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2141EB46-AFC7-4005-8E8A-A070A3E8B24E}"/>
              </a:ext>
            </a:extLst>
          </p:cNvPr>
          <p:cNvCxnSpPr>
            <a:cxnSpLocks/>
            <a:stCxn id="22" idx="1"/>
            <a:endCxn id="21" idx="3"/>
          </p:cNvCxnSpPr>
          <p:nvPr/>
        </p:nvCxnSpPr>
        <p:spPr>
          <a:xfrm rot="10800000" flipV="1">
            <a:off x="7676599" y="8633484"/>
            <a:ext cx="2930443" cy="265773"/>
          </a:xfrm>
          <a:prstGeom prst="bentConnector3">
            <a:avLst/>
          </a:prstGeom>
          <a:ln w="508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505FF53-1731-4525-8C05-6ABFC65F0CD6}"/>
              </a:ext>
            </a:extLst>
          </p:cNvPr>
          <p:cNvSpPr txBox="1"/>
          <p:nvPr/>
        </p:nvSpPr>
        <p:spPr>
          <a:xfrm>
            <a:off x="2756127" y="10883401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Library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C39336D-A9F9-409B-A109-B09DB0263E5C}"/>
              </a:ext>
            </a:extLst>
          </p:cNvPr>
          <p:cNvSpPr txBox="1"/>
          <p:nvPr/>
        </p:nvSpPr>
        <p:spPr>
          <a:xfrm>
            <a:off x="10371591" y="10848470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Driver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8ECC793-711E-4C67-BA29-F36A58E9DAE7}"/>
              </a:ext>
            </a:extLst>
          </p:cNvPr>
          <p:cNvSpPr txBox="1"/>
          <p:nvPr/>
        </p:nvSpPr>
        <p:spPr>
          <a:xfrm>
            <a:off x="17214948" y="10883401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Backend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CCF6D59-26AB-4E8C-B2E0-281828258050}"/>
              </a:ext>
            </a:extLst>
          </p:cNvPr>
          <p:cNvSpPr>
            <a:spLocks/>
          </p:cNvSpPr>
          <p:nvPr/>
        </p:nvSpPr>
        <p:spPr>
          <a:xfrm>
            <a:off x="2578818" y="8015138"/>
            <a:ext cx="5097780" cy="176824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 panose="02000503000000020004"/>
              </a:rPr>
              <a:t>Mapping the 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send queue and receive queue into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userspace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 panose="02000503000000020004"/>
              </a:rPr>
              <a:t> 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0788B2E-2EB9-4664-A76D-0A236D46A27A}"/>
              </a:ext>
            </a:extLst>
          </p:cNvPr>
          <p:cNvSpPr>
            <a:spLocks/>
          </p:cNvSpPr>
          <p:nvPr/>
        </p:nvSpPr>
        <p:spPr>
          <a:xfrm>
            <a:off x="10607041" y="8174093"/>
            <a:ext cx="3691890" cy="91878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Reply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qpn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52E03A85-9A2E-4491-A0E5-B42E5E3337F2}"/>
              </a:ext>
            </a:extLst>
          </p:cNvPr>
          <p:cNvSpPr>
            <a:spLocks/>
          </p:cNvSpPr>
          <p:nvPr/>
        </p:nvSpPr>
        <p:spPr>
          <a:xfrm>
            <a:off x="17727962" y="6541304"/>
            <a:ext cx="3691890" cy="91878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Reply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qpn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8618770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281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0" name="内页页眉标题位置">
            <a:extLst>
              <a:ext uri="{FF2B5EF4-FFF2-40B4-BE49-F238E27FC236}">
                <a16:creationId xmlns:a16="http://schemas.microsoft.com/office/drawing/2014/main" id="{BE58B2F5-B0F8-46E5-93C5-EF1D25D33D1E}"/>
              </a:ext>
            </a:extLst>
          </p:cNvPr>
          <p:cNvSpPr txBox="1"/>
          <p:nvPr/>
        </p:nvSpPr>
        <p:spPr>
          <a:xfrm>
            <a:off x="1035665" y="1201139"/>
            <a:ext cx="12229310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5E5E5E"/>
                </a:solidFill>
              </a:defRPr>
            </a:lvl1pPr>
          </a:lstStyle>
          <a:p>
            <a:pPr algn="l"/>
            <a:r>
              <a:rPr lang="en-US" altLang="zh-CN" sz="5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Path – Modify QP (RC/UC Type)</a:t>
            </a:r>
            <a:endParaRPr lang="en-US" sz="5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D46D1C-4CEA-48DA-90FC-F253FD340EDE}"/>
              </a:ext>
            </a:extLst>
          </p:cNvPr>
          <p:cNvSpPr/>
          <p:nvPr/>
        </p:nvSpPr>
        <p:spPr>
          <a:xfrm>
            <a:off x="1920240" y="3085070"/>
            <a:ext cx="6414937" cy="8824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232E3D-B7B3-46D6-BBC9-AA50A4E37C5B}"/>
              </a:ext>
            </a:extLst>
          </p:cNvPr>
          <p:cNvSpPr/>
          <p:nvPr/>
        </p:nvSpPr>
        <p:spPr>
          <a:xfrm>
            <a:off x="16654985" y="3085070"/>
            <a:ext cx="6345370" cy="8824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BEDD263-AA3C-43BB-8C54-B430CDECBFD4}"/>
              </a:ext>
            </a:extLst>
          </p:cNvPr>
          <p:cNvSpPr/>
          <p:nvPr/>
        </p:nvSpPr>
        <p:spPr>
          <a:xfrm>
            <a:off x="9384030" y="3118406"/>
            <a:ext cx="6206490" cy="879165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9C21D8B-BA71-4726-A05F-42548A17B064}"/>
              </a:ext>
            </a:extLst>
          </p:cNvPr>
          <p:cNvSpPr>
            <a:spLocks/>
          </p:cNvSpPr>
          <p:nvPr/>
        </p:nvSpPr>
        <p:spPr>
          <a:xfrm>
            <a:off x="2636364" y="3469683"/>
            <a:ext cx="4982687" cy="205924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Exchange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dest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QP’s information such as gid (global identifier) and remote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qpn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AD216EE-5570-4288-AFFB-21479E6C2150}"/>
              </a:ext>
            </a:extLst>
          </p:cNvPr>
          <p:cNvSpPr>
            <a:spLocks/>
          </p:cNvSpPr>
          <p:nvPr/>
        </p:nvSpPr>
        <p:spPr>
          <a:xfrm>
            <a:off x="10088989" y="6648496"/>
            <a:ext cx="4797893" cy="123444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Send MODIFY_QP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cmd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via ctrl queue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824650F-26D2-4E11-A19A-330D1A586904}"/>
              </a:ext>
            </a:extLst>
          </p:cNvPr>
          <p:cNvSpPr>
            <a:spLocks/>
          </p:cNvSpPr>
          <p:nvPr/>
        </p:nvSpPr>
        <p:spPr>
          <a:xfrm>
            <a:off x="17244831" y="7600950"/>
            <a:ext cx="5218929" cy="176021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Update the QP’s attributes to store the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dest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QP’s information 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cxnSp>
        <p:nvCxnSpPr>
          <p:cNvPr id="13" name="连接符: 肘形 12">
            <a:extLst>
              <a:ext uri="{FF2B5EF4-FFF2-40B4-BE49-F238E27FC236}">
                <a16:creationId xmlns:a16="http://schemas.microsoft.com/office/drawing/2014/main" id="{31F1E3B0-F3AA-4805-8945-41DE1B68DBAA}"/>
              </a:ext>
            </a:extLst>
          </p:cNvPr>
          <p:cNvCxnSpPr>
            <a:cxnSpLocks/>
            <a:stCxn id="25" idx="3"/>
            <a:endCxn id="10" idx="1"/>
          </p:cNvCxnSpPr>
          <p:nvPr/>
        </p:nvCxnSpPr>
        <p:spPr>
          <a:xfrm>
            <a:off x="7877184" y="6858792"/>
            <a:ext cx="2211805" cy="406924"/>
          </a:xfrm>
          <a:prstGeom prst="bentConnector3">
            <a:avLst/>
          </a:prstGeom>
          <a:noFill/>
          <a:ln w="50800" cap="flat" cmpd="sng" algn="ctr">
            <a:solidFill>
              <a:srgbClr val="3464C5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25DFED98-7662-469D-A513-4F302757328C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14886882" y="7265716"/>
            <a:ext cx="2357949" cy="1215344"/>
          </a:xfrm>
          <a:prstGeom prst="bentConnector3">
            <a:avLst/>
          </a:prstGeom>
          <a:ln w="508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505FF53-1731-4525-8C05-6ABFC65F0CD6}"/>
              </a:ext>
            </a:extLst>
          </p:cNvPr>
          <p:cNvSpPr txBox="1"/>
          <p:nvPr/>
        </p:nvSpPr>
        <p:spPr>
          <a:xfrm>
            <a:off x="2756127" y="10883401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Library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C39336D-A9F9-409B-A109-B09DB0263E5C}"/>
              </a:ext>
            </a:extLst>
          </p:cNvPr>
          <p:cNvSpPr txBox="1"/>
          <p:nvPr/>
        </p:nvSpPr>
        <p:spPr>
          <a:xfrm>
            <a:off x="10371591" y="10848470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Driver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8ECC793-711E-4C67-BA29-F36A58E9DAE7}"/>
              </a:ext>
            </a:extLst>
          </p:cNvPr>
          <p:cNvSpPr txBox="1"/>
          <p:nvPr/>
        </p:nvSpPr>
        <p:spPr>
          <a:xfrm>
            <a:off x="17214948" y="10883401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Backend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54620633-AA70-432E-ABD2-5D3D24FD5C01}"/>
              </a:ext>
            </a:extLst>
          </p:cNvPr>
          <p:cNvSpPr>
            <a:spLocks/>
          </p:cNvSpPr>
          <p:nvPr/>
        </p:nvSpPr>
        <p:spPr>
          <a:xfrm>
            <a:off x="2378232" y="5902659"/>
            <a:ext cx="5498952" cy="191226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Send MODIFY_QP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cmd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with the connection information via /dev/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infiniband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/&lt;dev&gt;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21213321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0" name="内页页眉标题位置">
            <a:extLst>
              <a:ext uri="{FF2B5EF4-FFF2-40B4-BE49-F238E27FC236}">
                <a16:creationId xmlns:a16="http://schemas.microsoft.com/office/drawing/2014/main" id="{BE58B2F5-B0F8-46E5-93C5-EF1D25D33D1E}"/>
              </a:ext>
            </a:extLst>
          </p:cNvPr>
          <p:cNvSpPr txBox="1"/>
          <p:nvPr/>
        </p:nvSpPr>
        <p:spPr>
          <a:xfrm>
            <a:off x="1035665" y="1201139"/>
            <a:ext cx="6955430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5E5E5E"/>
                </a:solidFill>
              </a:defRPr>
            </a:lvl1pPr>
          </a:lstStyle>
          <a:p>
            <a:pPr algn="l"/>
            <a:r>
              <a:rPr lang="en-US" altLang="zh-CN" sz="5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Path – Post Send</a:t>
            </a:r>
            <a:endParaRPr lang="en-US" sz="5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D46D1C-4CEA-48DA-90FC-F253FD340EDE}"/>
              </a:ext>
            </a:extLst>
          </p:cNvPr>
          <p:cNvSpPr/>
          <p:nvPr/>
        </p:nvSpPr>
        <p:spPr>
          <a:xfrm>
            <a:off x="1920240" y="3085070"/>
            <a:ext cx="6414937" cy="8824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232E3D-B7B3-46D6-BBC9-AA50A4E37C5B}"/>
              </a:ext>
            </a:extLst>
          </p:cNvPr>
          <p:cNvSpPr/>
          <p:nvPr/>
        </p:nvSpPr>
        <p:spPr>
          <a:xfrm>
            <a:off x="16654985" y="3085070"/>
            <a:ext cx="6345370" cy="8824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BEDD263-AA3C-43BB-8C54-B430CDECBFD4}"/>
              </a:ext>
            </a:extLst>
          </p:cNvPr>
          <p:cNvSpPr/>
          <p:nvPr/>
        </p:nvSpPr>
        <p:spPr>
          <a:xfrm>
            <a:off x="9384030" y="3118406"/>
            <a:ext cx="6206490" cy="879165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9C21D8B-BA71-4726-A05F-42548A17B064}"/>
              </a:ext>
            </a:extLst>
          </p:cNvPr>
          <p:cNvSpPr>
            <a:spLocks/>
          </p:cNvSpPr>
          <p:nvPr/>
        </p:nvSpPr>
        <p:spPr>
          <a:xfrm>
            <a:off x="2534644" y="4862705"/>
            <a:ext cx="5212904" cy="184684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Fill send buffer and post a request to the send queue and notify device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824650F-26D2-4E11-A19A-330D1A586904}"/>
              </a:ext>
            </a:extLst>
          </p:cNvPr>
          <p:cNvSpPr>
            <a:spLocks/>
          </p:cNvSpPr>
          <p:nvPr/>
        </p:nvSpPr>
        <p:spPr>
          <a:xfrm>
            <a:off x="17214948" y="5427489"/>
            <a:ext cx="5218929" cy="128206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Fetch, validate and parse the request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cxnSp>
        <p:nvCxnSpPr>
          <p:cNvPr id="13" name="连接符: 肘形 12">
            <a:extLst>
              <a:ext uri="{FF2B5EF4-FFF2-40B4-BE49-F238E27FC236}">
                <a16:creationId xmlns:a16="http://schemas.microsoft.com/office/drawing/2014/main" id="{31F1E3B0-F3AA-4805-8945-41DE1B68DBAA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 flipV="1">
            <a:off x="7632440" y="9710926"/>
            <a:ext cx="9582507" cy="262532"/>
          </a:xfrm>
          <a:prstGeom prst="bentConnector3">
            <a:avLst/>
          </a:prstGeom>
          <a:ln w="50800"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505FF53-1731-4525-8C05-6ABFC65F0CD6}"/>
              </a:ext>
            </a:extLst>
          </p:cNvPr>
          <p:cNvSpPr txBox="1"/>
          <p:nvPr/>
        </p:nvSpPr>
        <p:spPr>
          <a:xfrm>
            <a:off x="2756127" y="10883401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Library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C39336D-A9F9-409B-A109-B09DB0263E5C}"/>
              </a:ext>
            </a:extLst>
          </p:cNvPr>
          <p:cNvSpPr txBox="1"/>
          <p:nvPr/>
        </p:nvSpPr>
        <p:spPr>
          <a:xfrm>
            <a:off x="10371591" y="10848470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Driver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8ECC793-711E-4C67-BA29-F36A58E9DAE7}"/>
              </a:ext>
            </a:extLst>
          </p:cNvPr>
          <p:cNvSpPr txBox="1"/>
          <p:nvPr/>
        </p:nvSpPr>
        <p:spPr>
          <a:xfrm>
            <a:off x="17214948" y="10883401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Backend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54620633-AA70-432E-ABD2-5D3D24FD5C01}"/>
              </a:ext>
            </a:extLst>
          </p:cNvPr>
          <p:cNvSpPr>
            <a:spLocks/>
          </p:cNvSpPr>
          <p:nvPr/>
        </p:nvSpPr>
        <p:spPr>
          <a:xfrm>
            <a:off x="2649753" y="9332929"/>
            <a:ext cx="4982687" cy="128105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Polling completion queue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4C3CFF76-D87B-4DB0-BBC8-B751946441E6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7747548" y="5786128"/>
            <a:ext cx="9467400" cy="282392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3464C5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30F77DF0-A786-49D2-952C-1E370B259D46}"/>
              </a:ext>
            </a:extLst>
          </p:cNvPr>
          <p:cNvSpPr>
            <a:spLocks/>
          </p:cNvSpPr>
          <p:nvPr/>
        </p:nvSpPr>
        <p:spPr>
          <a:xfrm>
            <a:off x="2979863" y="3545154"/>
            <a:ext cx="4295689" cy="9785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Fill send buffer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7930BBD3-80CA-4E8E-9C0C-3BA09D2AFA2B}"/>
              </a:ext>
            </a:extLst>
          </p:cNvPr>
          <p:cNvSpPr>
            <a:spLocks/>
          </p:cNvSpPr>
          <p:nvPr/>
        </p:nvSpPr>
        <p:spPr>
          <a:xfrm>
            <a:off x="17214948" y="7006450"/>
            <a:ext cx="5218929" cy="127003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Follow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RoCE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protocol and send the buffer to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dest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QP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8D20EE4-F11B-4498-A477-D3703BD8C861}"/>
              </a:ext>
            </a:extLst>
          </p:cNvPr>
          <p:cNvSpPr>
            <a:spLocks/>
          </p:cNvSpPr>
          <p:nvPr/>
        </p:nvSpPr>
        <p:spPr>
          <a:xfrm>
            <a:off x="17214947" y="8573382"/>
            <a:ext cx="5218929" cy="227508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Waiting ACK if RC/UC QP, then consume an entry of the completion queue and notify the driver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2498756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字节跳动ByteDance-PPT-0724-02.jpg" descr="字节跳动ByteDance-PPT-0724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4" name="章节页标题内容位置"/>
          <p:cNvSpPr txBox="1"/>
          <p:nvPr/>
        </p:nvSpPr>
        <p:spPr>
          <a:xfrm>
            <a:off x="1976833" y="1278524"/>
            <a:ext cx="13674294" cy="683930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8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857250" algn="l">
              <a:lnSpc>
                <a:spcPct val="150000"/>
              </a:lnSpc>
              <a:buFont typeface="Tahoma" panose="020B0604030504040204" pitchFamily="34" charset="0"/>
              <a:buChar char="-"/>
            </a:pPr>
            <a:r>
              <a:rPr lang="en-US" altLang="zh-CN" sz="66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  <a:p>
            <a:pPr marL="857250" indent="-857250" algn="l">
              <a:lnSpc>
                <a:spcPct val="150000"/>
              </a:lnSpc>
              <a:buFont typeface="Tahoma" panose="020B0604030504040204" pitchFamily="34" charset="0"/>
              <a:buChar char="-"/>
            </a:pPr>
            <a:r>
              <a:rPr lang="en-US" altLang="zh-CN" sz="66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&amp; Implementation</a:t>
            </a:r>
          </a:p>
          <a:p>
            <a:pPr marL="857250" lvl="1" indent="-857250" algn="l">
              <a:lnSpc>
                <a:spcPct val="150000"/>
              </a:lnSpc>
              <a:buFont typeface="Tahoma" panose="020B0604030504040204" pitchFamily="34" charset="0"/>
              <a:buChar char="-"/>
            </a:pPr>
            <a:r>
              <a:rPr lang="en-US" altLang="zh-CN" sz="1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		</a:t>
            </a:r>
          </a:p>
          <a:p>
            <a:pPr marL="857250" lvl="1" indent="-857250" algn="l">
              <a:lnSpc>
                <a:spcPct val="150000"/>
              </a:lnSpc>
              <a:buFont typeface="Tahoma" panose="020B0604030504040204" pitchFamily="34" charset="0"/>
              <a:buChar char="-"/>
            </a:pPr>
            <a:endParaRPr lang="en-US" altLang="zh-CN" sz="1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857250" algn="l">
              <a:lnSpc>
                <a:spcPct val="150000"/>
              </a:lnSpc>
              <a:buFont typeface="Tahoma" panose="020B0604030504040204" pitchFamily="34" charset="0"/>
              <a:buChar char="-"/>
            </a:pPr>
            <a:r>
              <a:rPr lang="en-US" altLang="zh-CN" sz="66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&amp; Future Work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0" name="内页页眉标题位置">
            <a:extLst>
              <a:ext uri="{FF2B5EF4-FFF2-40B4-BE49-F238E27FC236}">
                <a16:creationId xmlns:a16="http://schemas.microsoft.com/office/drawing/2014/main" id="{BE58B2F5-B0F8-46E5-93C5-EF1D25D33D1E}"/>
              </a:ext>
            </a:extLst>
          </p:cNvPr>
          <p:cNvSpPr txBox="1"/>
          <p:nvPr/>
        </p:nvSpPr>
        <p:spPr>
          <a:xfrm>
            <a:off x="1035665" y="1201139"/>
            <a:ext cx="7779374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5E5E5E"/>
                </a:solidFill>
              </a:defRPr>
            </a:lvl1pPr>
          </a:lstStyle>
          <a:p>
            <a:pPr algn="l"/>
            <a:r>
              <a:rPr lang="en-US" altLang="zh-CN" sz="5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Path – Post Receive</a:t>
            </a:r>
            <a:endParaRPr lang="en-US" sz="5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D46D1C-4CEA-48DA-90FC-F253FD340EDE}"/>
              </a:ext>
            </a:extLst>
          </p:cNvPr>
          <p:cNvSpPr/>
          <p:nvPr/>
        </p:nvSpPr>
        <p:spPr>
          <a:xfrm>
            <a:off x="1920240" y="3085070"/>
            <a:ext cx="6414937" cy="8824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232E3D-B7B3-46D6-BBC9-AA50A4E37C5B}"/>
              </a:ext>
            </a:extLst>
          </p:cNvPr>
          <p:cNvSpPr/>
          <p:nvPr/>
        </p:nvSpPr>
        <p:spPr>
          <a:xfrm>
            <a:off x="16654985" y="3085070"/>
            <a:ext cx="6345370" cy="8824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BEDD263-AA3C-43BB-8C54-B430CDECBFD4}"/>
              </a:ext>
            </a:extLst>
          </p:cNvPr>
          <p:cNvSpPr/>
          <p:nvPr/>
        </p:nvSpPr>
        <p:spPr>
          <a:xfrm>
            <a:off x="9384030" y="3118406"/>
            <a:ext cx="6206490" cy="879165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9C21D8B-BA71-4726-A05F-42548A17B064}"/>
              </a:ext>
            </a:extLst>
          </p:cNvPr>
          <p:cNvSpPr>
            <a:spLocks/>
          </p:cNvSpPr>
          <p:nvPr/>
        </p:nvSpPr>
        <p:spPr>
          <a:xfrm>
            <a:off x="2534644" y="3939283"/>
            <a:ext cx="5212904" cy="184684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Post a request to the receive queue and notify device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824650F-26D2-4E11-A19A-330D1A586904}"/>
              </a:ext>
            </a:extLst>
          </p:cNvPr>
          <p:cNvSpPr>
            <a:spLocks/>
          </p:cNvSpPr>
          <p:nvPr/>
        </p:nvSpPr>
        <p:spPr>
          <a:xfrm>
            <a:off x="17214946" y="5995585"/>
            <a:ext cx="5218929" cy="225902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Fetch, validate and parse the request and fill the packet data to the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recv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buffer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cxnSp>
        <p:nvCxnSpPr>
          <p:cNvPr id="13" name="连接符: 肘形 12">
            <a:extLst>
              <a:ext uri="{FF2B5EF4-FFF2-40B4-BE49-F238E27FC236}">
                <a16:creationId xmlns:a16="http://schemas.microsoft.com/office/drawing/2014/main" id="{31F1E3B0-F3AA-4805-8945-41DE1B68DBAA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 flipV="1">
            <a:off x="7632440" y="9579131"/>
            <a:ext cx="9582508" cy="394327"/>
          </a:xfrm>
          <a:prstGeom prst="bentConnector3">
            <a:avLst/>
          </a:prstGeom>
          <a:ln w="50800"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505FF53-1731-4525-8C05-6ABFC65F0CD6}"/>
              </a:ext>
            </a:extLst>
          </p:cNvPr>
          <p:cNvSpPr txBox="1"/>
          <p:nvPr/>
        </p:nvSpPr>
        <p:spPr>
          <a:xfrm>
            <a:off x="2756127" y="10883401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Library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C39336D-A9F9-409B-A109-B09DB0263E5C}"/>
              </a:ext>
            </a:extLst>
          </p:cNvPr>
          <p:cNvSpPr txBox="1"/>
          <p:nvPr/>
        </p:nvSpPr>
        <p:spPr>
          <a:xfrm>
            <a:off x="10371591" y="10848470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Driver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8ECC793-711E-4C67-BA29-F36A58E9DAE7}"/>
              </a:ext>
            </a:extLst>
          </p:cNvPr>
          <p:cNvSpPr txBox="1"/>
          <p:nvPr/>
        </p:nvSpPr>
        <p:spPr>
          <a:xfrm>
            <a:off x="17214948" y="10883401"/>
            <a:ext cx="521892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 err="1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3595E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-RDMA Backend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54620633-AA70-432E-ABD2-5D3D24FD5C01}"/>
              </a:ext>
            </a:extLst>
          </p:cNvPr>
          <p:cNvSpPr>
            <a:spLocks/>
          </p:cNvSpPr>
          <p:nvPr/>
        </p:nvSpPr>
        <p:spPr>
          <a:xfrm>
            <a:off x="2649753" y="9332929"/>
            <a:ext cx="4982687" cy="128105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Polling completion queue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4C3CFF76-D87B-4DB0-BBC8-B751946441E6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7747548" y="4862706"/>
            <a:ext cx="9467398" cy="2262391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3464C5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7930BBD3-80CA-4E8E-9C0C-3BA09D2AFA2B}"/>
              </a:ext>
            </a:extLst>
          </p:cNvPr>
          <p:cNvSpPr>
            <a:spLocks/>
          </p:cNvSpPr>
          <p:nvPr/>
        </p:nvSpPr>
        <p:spPr>
          <a:xfrm>
            <a:off x="17251227" y="4011790"/>
            <a:ext cx="5218929" cy="157748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Receive the packet and process it following </a:t>
            </a:r>
            <a:r>
              <a:rPr lang="en-US" altLang="zh-CN" sz="3200" b="0" dirty="0" err="1">
                <a:solidFill>
                  <a:srgbClr val="FFFFFF"/>
                </a:solidFill>
                <a:sym typeface="Helvetica Neue Medium" panose="02000503000000020004"/>
              </a:rPr>
              <a:t>RoCE</a:t>
            </a: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 protocol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8D20EE4-F11B-4498-A477-D3703BD8C861}"/>
              </a:ext>
            </a:extLst>
          </p:cNvPr>
          <p:cNvSpPr>
            <a:spLocks/>
          </p:cNvSpPr>
          <p:nvPr/>
        </p:nvSpPr>
        <p:spPr>
          <a:xfrm>
            <a:off x="17214948" y="8692606"/>
            <a:ext cx="5218929" cy="177305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0" dirty="0">
                <a:solidFill>
                  <a:srgbClr val="FFFFFF"/>
                </a:solidFill>
                <a:sym typeface="Helvetica Neue Medium" panose="02000503000000020004"/>
              </a:rPr>
              <a:t>Consume an entry of the completion queue and notify the driver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53681678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0" name="内页页眉标题位置">
            <a:extLst>
              <a:ext uri="{FF2B5EF4-FFF2-40B4-BE49-F238E27FC236}">
                <a16:creationId xmlns:a16="http://schemas.microsoft.com/office/drawing/2014/main" id="{BE58B2F5-B0F8-46E5-93C5-EF1D25D33D1E}"/>
              </a:ext>
            </a:extLst>
          </p:cNvPr>
          <p:cNvSpPr txBox="1"/>
          <p:nvPr/>
        </p:nvSpPr>
        <p:spPr>
          <a:xfrm>
            <a:off x="1035665" y="1201139"/>
            <a:ext cx="7649530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5E5E5E"/>
                </a:solidFill>
              </a:defRPr>
            </a:lvl1pPr>
          </a:lstStyle>
          <a:p>
            <a:pPr algn="l"/>
            <a:r>
              <a:rPr lang="en-US" altLang="zh-CN" sz="5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Path – Fetch Buffer</a:t>
            </a:r>
            <a:endParaRPr lang="en-US" sz="5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5284A03-9D2E-4A52-9844-30DB2257BEBB}"/>
              </a:ext>
            </a:extLst>
          </p:cNvPr>
          <p:cNvSpPr txBox="1"/>
          <p:nvPr/>
        </p:nvSpPr>
        <p:spPr>
          <a:xfrm>
            <a:off x="1156183" y="3320064"/>
            <a:ext cx="10319537" cy="81302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noAutofit/>
          </a:bodyPr>
          <a:lstStyle/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struct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virtio_rdma_sge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		/* Start virtual address of buffer */</a:t>
            </a:r>
          </a:p>
          <a:p>
            <a:pPr algn="l"/>
            <a:r>
              <a:rPr lang="en-US" altLang="zh-CN" sz="3200" b="0" dirty="0">
                <a:latin typeface="Consolas" panose="020B0609020204030204" pitchFamily="49" charset="0"/>
              </a:rPr>
              <a:t>		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le64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addr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zh-CN" sz="3200" b="0" dirty="0">
                <a:latin typeface="Consolas" panose="020B0609020204030204" pitchFamily="49" charset="0"/>
              </a:rPr>
              <a:t>		/* Length of buffer */</a:t>
            </a:r>
            <a:endParaRPr lang="en-US" altLang="zh-CN" sz="3200" b="0" i="0" u="none" strike="noStrike" baseline="0" dirty="0">
              <a:latin typeface="Consolas" panose="020B0609020204030204" pitchFamily="49" charset="0"/>
            </a:endParaRPr>
          </a:p>
          <a:p>
            <a:pPr algn="l"/>
            <a:r>
              <a:rPr lang="en-US" altLang="zh-CN" sz="3200" b="0" dirty="0">
                <a:latin typeface="Consolas" panose="020B0609020204030204" pitchFamily="49" charset="0"/>
              </a:rPr>
              <a:t>		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le32 length;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		/* Local key of buffer’s MR */</a:t>
            </a:r>
          </a:p>
          <a:p>
            <a:pPr algn="l"/>
            <a:r>
              <a:rPr lang="en-US" altLang="zh-CN" sz="3200" b="0" dirty="0">
                <a:latin typeface="Consolas" panose="020B0609020204030204" pitchFamily="49" charset="0"/>
              </a:rPr>
              <a:t>		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le32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lkey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};</a:t>
            </a:r>
            <a:endParaRPr lang="en-US" altLang="zh-CN" sz="3200" b="0" dirty="0">
              <a:latin typeface="Consolas" panose="020B0609020204030204" pitchFamily="49" charset="0"/>
            </a:endParaRPr>
          </a:p>
          <a:p>
            <a:pPr algn="l"/>
            <a:endParaRPr lang="en-US" altLang="zh-CN" sz="3200" b="0" dirty="0">
              <a:latin typeface="Consolas" panose="020B0609020204030204" pitchFamily="49" charset="0"/>
            </a:endParaRP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struct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virtio_rdma_sq_req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		......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		/* Length of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sg_list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 */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		le32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num_sge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zh-CN" sz="3200" b="0" dirty="0">
                <a:latin typeface="Consolas" panose="020B0609020204030204" pitchFamily="49" charset="0"/>
              </a:rPr>
              <a:t>		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/* Scatter/gather list */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		struct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virtio_rdma_sge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sg_list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[];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01AEF16D-18E7-43B0-85BE-6D4D9320EBD9}"/>
              </a:ext>
            </a:extLst>
          </p:cNvPr>
          <p:cNvSpPr txBox="1"/>
          <p:nvPr/>
        </p:nvSpPr>
        <p:spPr>
          <a:xfrm>
            <a:off x="17522306" y="7929023"/>
            <a:ext cx="641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 defTabSz="914400" hangingPunct="1">
              <a:buFont typeface="+mj-lt"/>
              <a:buAutoNum type="arabicPeriod"/>
            </a:pPr>
            <a:r>
              <a:rPr lang="en-US" altLang="zh-CN" sz="3200" b="0" kern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Parse </a:t>
            </a:r>
            <a:r>
              <a:rPr lang="en-US" altLang="zh-CN" sz="3200" b="0" kern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virtio</a:t>
            </a:r>
            <a:r>
              <a:rPr lang="en-US" altLang="zh-CN" sz="3200" b="0" kern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 descriptor to get structure </a:t>
            </a:r>
            <a:r>
              <a:rPr lang="en-US" altLang="zh-CN" sz="3200" b="0" kern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virtio_rdma_sq_req</a:t>
            </a:r>
            <a:r>
              <a:rPr lang="en-US" altLang="zh-CN" sz="3200" b="0" kern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 and structure </a:t>
            </a:r>
            <a:r>
              <a:rPr lang="en-US" altLang="zh-CN" sz="3200" b="0" kern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virtio_rdma_sge</a:t>
            </a:r>
            <a:r>
              <a:rPr lang="en-US" altLang="zh-CN" sz="3200" b="0" kern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</a:p>
          <a:p>
            <a:pPr marL="514350" indent="-514350" algn="l" defTabSz="914400" hangingPunct="1">
              <a:buFont typeface="+mj-lt"/>
              <a:buAutoNum type="arabicPeriod"/>
            </a:pPr>
            <a:r>
              <a:rPr lang="en-US" altLang="zh-CN" sz="3200" b="0" kern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Validate the local key and use the MR’s mapping table to translate buffer’s virtual address to its physical address.</a:t>
            </a:r>
            <a:endParaRPr lang="zh-CN" altLang="en-US" sz="3200" b="0" kern="12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8F010F-1AD4-4E74-8AD6-CD7215D4E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50" y="3145902"/>
            <a:ext cx="9530607" cy="90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3466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75284A03-9D2E-4A52-9844-30DB2257BEBB}"/>
              </a:ext>
            </a:extLst>
          </p:cNvPr>
          <p:cNvSpPr txBox="1"/>
          <p:nvPr/>
        </p:nvSpPr>
        <p:spPr>
          <a:xfrm>
            <a:off x="1156183" y="3320064"/>
            <a:ext cx="10319537" cy="81302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noAutofit/>
          </a:bodyPr>
          <a:lstStyle/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struct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virtio_rdma_sge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		/* Start virtual address of buffer */</a:t>
            </a:r>
          </a:p>
          <a:p>
            <a:pPr algn="l"/>
            <a:r>
              <a:rPr lang="en-US" altLang="zh-CN" sz="3200" b="0" dirty="0">
                <a:latin typeface="Consolas" panose="020B0609020204030204" pitchFamily="49" charset="0"/>
              </a:rPr>
              <a:t>		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le64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addr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zh-CN" sz="3200" b="0" dirty="0">
                <a:latin typeface="Consolas" panose="020B0609020204030204" pitchFamily="49" charset="0"/>
              </a:rPr>
              <a:t>		/* Length of buffer */</a:t>
            </a:r>
            <a:endParaRPr lang="en-US" altLang="zh-CN" sz="3200" b="0" i="0" u="none" strike="noStrike" baseline="0" dirty="0">
              <a:latin typeface="Consolas" panose="020B0609020204030204" pitchFamily="49" charset="0"/>
            </a:endParaRPr>
          </a:p>
          <a:p>
            <a:pPr algn="l"/>
            <a:r>
              <a:rPr lang="en-US" altLang="zh-CN" sz="3200" b="0" dirty="0">
                <a:latin typeface="Consolas" panose="020B0609020204030204" pitchFamily="49" charset="0"/>
              </a:rPr>
              <a:t>		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le32 length;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		/* Local key of buffer’s MR */</a:t>
            </a:r>
          </a:p>
          <a:p>
            <a:pPr algn="l"/>
            <a:r>
              <a:rPr lang="en-US" altLang="zh-CN" sz="3200" b="0" dirty="0">
                <a:latin typeface="Consolas" panose="020B0609020204030204" pitchFamily="49" charset="0"/>
              </a:rPr>
              <a:t>		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le32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lkey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};</a:t>
            </a:r>
            <a:endParaRPr lang="en-US" altLang="zh-CN" sz="3200" b="0" dirty="0">
              <a:latin typeface="Consolas" panose="020B0609020204030204" pitchFamily="49" charset="0"/>
            </a:endParaRPr>
          </a:p>
          <a:p>
            <a:pPr algn="l"/>
            <a:endParaRPr lang="en-US" altLang="zh-CN" sz="3200" b="0" dirty="0">
              <a:latin typeface="Consolas" panose="020B0609020204030204" pitchFamily="49" charset="0"/>
            </a:endParaRP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struct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virtio_rdma_sq_req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		......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		/* Length of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sg_list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 */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		le32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num_sge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zh-CN" sz="3200" b="0" dirty="0">
                <a:latin typeface="Consolas" panose="020B0609020204030204" pitchFamily="49" charset="0"/>
              </a:rPr>
              <a:t>		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/* Scatter/gather list */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		struct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virtio_rdma_sge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zh-CN" sz="3200" b="0" i="0" u="none" strike="noStrike" baseline="0" dirty="0" err="1">
                <a:latin typeface="Consolas" panose="020B0609020204030204" pitchFamily="49" charset="0"/>
              </a:rPr>
              <a:t>sg_list</a:t>
            </a:r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[];</a:t>
            </a:r>
          </a:p>
          <a:p>
            <a:pPr algn="l"/>
            <a:r>
              <a:rPr lang="en-US" altLang="zh-CN" sz="3200" b="0" i="0" u="none" strike="noStrike" baseline="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1EB9BCB-A6B2-4F46-8522-B620E26C9CAC}"/>
              </a:ext>
            </a:extLst>
          </p:cNvPr>
          <p:cNvSpPr txBox="1"/>
          <p:nvPr/>
        </p:nvSpPr>
        <p:spPr>
          <a:xfrm>
            <a:off x="17675616" y="8485904"/>
            <a:ext cx="5870184" cy="293413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Open Issue</a:t>
            </a:r>
          </a:p>
          <a:p>
            <a:pPr marL="571500" marR="0" lvl="0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36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DMA operations for one request in data path on hardware implementation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rgbClr val="53595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</p:txBody>
      </p:sp>
      <p:sp>
        <p:nvSpPr>
          <p:cNvPr id="8" name="内页页眉标题位置">
            <a:extLst>
              <a:ext uri="{FF2B5EF4-FFF2-40B4-BE49-F238E27FC236}">
                <a16:creationId xmlns:a16="http://schemas.microsoft.com/office/drawing/2014/main" id="{17F7AEA9-A936-4226-9F81-2D35D98E8A9A}"/>
              </a:ext>
            </a:extLst>
          </p:cNvPr>
          <p:cNvSpPr txBox="1"/>
          <p:nvPr/>
        </p:nvSpPr>
        <p:spPr>
          <a:xfrm>
            <a:off x="1035665" y="1201139"/>
            <a:ext cx="7649530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5E5E5E"/>
                </a:solidFill>
              </a:defRPr>
            </a:lvl1pPr>
          </a:lstStyle>
          <a:p>
            <a:pPr algn="l"/>
            <a:r>
              <a:rPr lang="en-US" altLang="zh-CN" sz="5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Path – Fetch Buffer</a:t>
            </a:r>
            <a:endParaRPr lang="en-US" sz="5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C9867DC-3FF9-45D5-A66D-04B07F566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50" y="3145902"/>
            <a:ext cx="9530607" cy="90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2589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字节跳动ByteDance-PPT-0724-02.jpg" descr="字节跳动ByteDance-PPT-0724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4" name="章节页标题内容位置"/>
          <p:cNvSpPr txBox="1"/>
          <p:nvPr/>
        </p:nvSpPr>
        <p:spPr>
          <a:xfrm>
            <a:off x="2018396" y="8281997"/>
            <a:ext cx="15791622" cy="230672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88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&amp; Future Work</a:t>
            </a:r>
          </a:p>
          <a:p>
            <a:pPr marL="857250" lvl="1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		</a:t>
            </a:r>
          </a:p>
          <a:p>
            <a:pPr marL="857250" lvl="1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6732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563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7" name="内页页眉标题位置"/>
          <p:cNvSpPr txBox="1"/>
          <p:nvPr/>
        </p:nvSpPr>
        <p:spPr>
          <a:xfrm>
            <a:off x="1035665" y="1201139"/>
            <a:ext cx="6700552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5E5E5E"/>
                </a:solidFill>
              </a:defRPr>
            </a:lvl1pPr>
          </a:lstStyle>
          <a:p>
            <a:pPr algn="l"/>
            <a:r>
              <a:rPr lang="en-US" altLang="zh-CN" sz="5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&amp; Future Work</a:t>
            </a:r>
            <a:endParaRPr lang="en-US" sz="64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6A1E6D58-F7A9-470B-8F3F-E65FAB283374}"/>
              </a:ext>
            </a:extLst>
          </p:cNvPr>
          <p:cNvSpPr txBox="1">
            <a:spLocks/>
          </p:cNvSpPr>
          <p:nvPr/>
        </p:nvSpPr>
        <p:spPr>
          <a:xfrm>
            <a:off x="1035664" y="3671383"/>
            <a:ext cx="22627223" cy="924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Status</a:t>
            </a:r>
            <a:endParaRPr lang="en-US" altLang="zh-CN" sz="4400" b="0" dirty="0">
              <a:solidFill>
                <a:srgbClr val="33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virtio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spec patch v2 posted</a:t>
            </a:r>
          </a:p>
          <a:p>
            <a:pPr marL="0" marR="0" lvl="3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	-  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  <a:hlinkClick r:id="rId4"/>
              </a:rPr>
              <a:t>https://lore.kernel.org/all/20220511095900.343-1-xieyongji@bytedance.com/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rgbClr val="53595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  <a:p>
            <a:pPr marL="0" marR="0" lvl="3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0" kern="0" dirty="0">
              <a:solidFill>
                <a:srgbClr val="5359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4000" b="0" kern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 codes</a:t>
            </a:r>
            <a:endParaRPr lang="en-US" altLang="zh-CN" sz="4400" b="0" dirty="0">
              <a:solidFill>
                <a:srgbClr val="333E48"/>
              </a:solidFill>
              <a:latin typeface="DejaVuSans"/>
            </a:endParaRPr>
          </a:p>
          <a:p>
            <a:pPr marL="457200" lvl="1" indent="0">
              <a:buNone/>
            </a:pPr>
            <a:r>
              <a:rPr lang="en-US" altLang="zh-CN" sz="4000" b="0" dirty="0">
                <a:solidFill>
                  <a:srgbClr val="333E48"/>
                </a:solidFill>
                <a:latin typeface="DejaVuSans"/>
              </a:rPr>
              <a:t>    -  guest kernel: </a:t>
            </a:r>
            <a:r>
              <a:rPr lang="en-US" altLang="zh-CN" sz="4000" b="0" dirty="0">
                <a:solidFill>
                  <a:srgbClr val="333E48"/>
                </a:solidFill>
                <a:latin typeface="DejaVuSans"/>
                <a:hlinkClick r:id="rId5"/>
              </a:rPr>
              <a:t>https://github.com/bytedance/linux/tree/virtio-net-roce</a:t>
            </a:r>
            <a:endParaRPr lang="en-US" altLang="zh-CN" sz="4000" b="0" dirty="0">
              <a:solidFill>
                <a:srgbClr val="333E48"/>
              </a:solidFill>
              <a:latin typeface="DejaVuSans"/>
            </a:endParaRPr>
          </a:p>
          <a:p>
            <a:pPr marL="457200" lvl="1" indent="0">
              <a:buNone/>
            </a:pPr>
            <a:r>
              <a:rPr lang="en-US" altLang="zh-CN" sz="4000" b="0" dirty="0">
                <a:solidFill>
                  <a:srgbClr val="333E48"/>
                </a:solidFill>
                <a:latin typeface="DejaVuSans"/>
              </a:rPr>
              <a:t>    -  </a:t>
            </a:r>
            <a:r>
              <a:rPr lang="en-US" altLang="zh-CN" sz="4000" b="0" dirty="0" err="1">
                <a:solidFill>
                  <a:srgbClr val="333E48"/>
                </a:solidFill>
                <a:latin typeface="DejaVuSans"/>
              </a:rPr>
              <a:t>qemu</a:t>
            </a:r>
            <a:r>
              <a:rPr lang="en-US" altLang="zh-CN" sz="4000" b="0" dirty="0">
                <a:solidFill>
                  <a:srgbClr val="333E48"/>
                </a:solidFill>
                <a:latin typeface="DejaVuSans"/>
              </a:rPr>
              <a:t>: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DejaVuSans"/>
                <a:sym typeface="Helvetica Neue" panose="02000503000000020004"/>
                <a:hlinkClick r:id="rId6"/>
              </a:rPr>
              <a:t> https://github.com/bytedance/qemu/tree/vhost-user-rdma</a:t>
            </a:r>
            <a:r>
              <a:rPr lang="en-US" altLang="zh-CN" sz="4000" b="0" dirty="0">
                <a:solidFill>
                  <a:srgbClr val="333E48"/>
                </a:solidFill>
                <a:latin typeface="DejaVuSans"/>
              </a:rPr>
              <a:t> </a:t>
            </a:r>
          </a:p>
          <a:p>
            <a:pPr marL="457200" lvl="1" indent="0">
              <a:buNone/>
            </a:pPr>
            <a:r>
              <a:rPr lang="en-US" altLang="zh-CN" sz="4000" b="0" dirty="0">
                <a:solidFill>
                  <a:srgbClr val="333E48"/>
                </a:solidFill>
                <a:latin typeface="DejaVuSans"/>
              </a:rPr>
              <a:t>    -  </a:t>
            </a:r>
            <a:r>
              <a:rPr lang="en-US" altLang="zh-CN" sz="4000" b="0" dirty="0" err="1">
                <a:solidFill>
                  <a:srgbClr val="333E48"/>
                </a:solidFill>
                <a:latin typeface="DejaVuSans"/>
              </a:rPr>
              <a:t>rdma</a:t>
            </a:r>
            <a:r>
              <a:rPr lang="en-US" altLang="zh-CN" sz="4000" b="0" dirty="0">
                <a:solidFill>
                  <a:srgbClr val="333E48"/>
                </a:solidFill>
                <a:latin typeface="DejaVuSans"/>
              </a:rPr>
              <a:t>-core: </a:t>
            </a:r>
            <a:r>
              <a:rPr lang="en-US" altLang="zh-CN" sz="4000" b="0" dirty="0">
                <a:solidFill>
                  <a:srgbClr val="333E48"/>
                </a:solidFill>
                <a:latin typeface="DejaVuSans"/>
                <a:hlinkClick r:id="rId7"/>
              </a:rPr>
              <a:t>https://github.com/YongjiXie/rdma-core/tree/virtio-rdma</a:t>
            </a:r>
            <a:endParaRPr lang="en-US" altLang="zh-CN" sz="4000" b="0" dirty="0">
              <a:solidFill>
                <a:srgbClr val="333E48"/>
              </a:solidFill>
              <a:latin typeface="DejaVuSans"/>
            </a:endParaRPr>
          </a:p>
          <a:p>
            <a:pPr marL="457200" lvl="1" indent="0">
              <a:buNone/>
            </a:pPr>
            <a:r>
              <a:rPr lang="en-US" altLang="zh-CN" sz="4000" b="0" dirty="0">
                <a:solidFill>
                  <a:srgbClr val="333E48"/>
                </a:solidFill>
                <a:latin typeface="DejaVuSans"/>
              </a:rPr>
              <a:t>    - 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DejaVuSans"/>
                <a:sym typeface="Helvetica Neue" panose="02000503000000020004"/>
              </a:rPr>
              <a:t>vhost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DejaVuSans"/>
                <a:sym typeface="Helvetica Neue" panose="02000503000000020004"/>
              </a:rPr>
              <a:t>-user-backend: </a:t>
            </a:r>
            <a:r>
              <a:rPr lang="en-US" altLang="zh-CN" sz="4000" b="0" dirty="0">
                <a:solidFill>
                  <a:srgbClr val="333E48"/>
                </a:solidFill>
                <a:latin typeface="DejaVuSans"/>
                <a:hlinkClick r:id="rId8"/>
              </a:rPr>
              <a:t>https://github.com/YongjiXie/vhost-user-rdma</a:t>
            </a:r>
            <a:endParaRPr lang="en-US" altLang="zh-CN" sz="4000" b="0" dirty="0">
              <a:solidFill>
                <a:srgbClr val="333E48"/>
              </a:solidFill>
              <a:latin typeface="DejaVuSans"/>
            </a:endParaRPr>
          </a:p>
          <a:p>
            <a:pPr marL="0" indent="0">
              <a:buNone/>
            </a:pP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solidFill>
                <a:srgbClr val="53595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  <a:p>
            <a:pPr marL="0" indent="0">
              <a:buNone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Future Work</a:t>
            </a:r>
            <a:endParaRPr lang="en-US" altLang="zh-CN" sz="4400" b="0" dirty="0">
              <a:solidFill>
                <a:srgbClr val="33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Kernel patches posted </a:t>
            </a:r>
            <a:r>
              <a:rPr lang="en-US" altLang="zh-CN" sz="4000" b="0" kern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upstream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rgbClr val="53595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Improve performance and get some numbers</a:t>
            </a: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4400" b="0" dirty="0">
                <a:solidFill>
                  <a:srgbClr val="333E48"/>
                </a:solidFill>
                <a:latin typeface="DejaVuSans"/>
              </a:rPr>
              <a:t>Feature enhancement such as Base Memory Management Extensions</a:t>
            </a:r>
            <a:endParaRPr lang="en-US" altLang="zh-CN" sz="4000" b="0" dirty="0">
              <a:solidFill>
                <a:srgbClr val="333E48"/>
              </a:solidFill>
              <a:latin typeface="DejaVuSans"/>
            </a:endParaRPr>
          </a:p>
          <a:p>
            <a:pPr lvl="1"/>
            <a:endParaRPr lang="en-US" altLang="zh-CN" sz="4000" b="0" dirty="0">
              <a:solidFill>
                <a:srgbClr val="333E48"/>
              </a:solidFill>
              <a:latin typeface="DejaVuSans"/>
            </a:endParaRPr>
          </a:p>
          <a:p>
            <a:pPr lvl="1"/>
            <a:endParaRPr lang="en-US" altLang="zh-CN" sz="4000" b="0" dirty="0">
              <a:solidFill>
                <a:srgbClr val="333E48"/>
              </a:solidFill>
              <a:latin typeface="DejaVuSans"/>
            </a:endParaRPr>
          </a:p>
          <a:p>
            <a:pPr lvl="1"/>
            <a:endParaRPr lang="en-US" altLang="zh-CN" sz="4000" b="0" dirty="0">
              <a:solidFill>
                <a:srgbClr val="333E48"/>
              </a:solidFill>
              <a:latin typeface="DejaVuSans"/>
            </a:endParaRPr>
          </a:p>
        </p:txBody>
      </p:sp>
    </p:spTree>
    <p:extLst>
      <p:ext uri="{BB962C8B-B14F-4D97-AF65-F5344CB8AC3E}">
        <p14:creationId xmlns:p14="http://schemas.microsoft.com/office/powerpoint/2010/main" val="384429837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字节跳动ByteDance-PPT-0724-04.jpg" descr="字节跳动ByteDance-PPT-0724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" y="-1"/>
            <a:ext cx="24362345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0" name="THANKS."/>
          <p:cNvSpPr txBox="1"/>
          <p:nvPr/>
        </p:nvSpPr>
        <p:spPr>
          <a:xfrm>
            <a:off x="3884728" y="6081748"/>
            <a:ext cx="5455476" cy="155250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r>
              <a:t>THANKS.</a:t>
            </a:r>
          </a:p>
        </p:txBody>
      </p:sp>
    </p:spTree>
    <p:extLst>
      <p:ext uri="{BB962C8B-B14F-4D97-AF65-F5344CB8AC3E}">
        <p14:creationId xmlns:p14="http://schemas.microsoft.com/office/powerpoint/2010/main" val="26894164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字节跳动ByteDance-PPT-0724-02.jpg" descr="字节跳动ByteDance-PPT-0724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4" name="章节页标题内容位置"/>
          <p:cNvSpPr txBox="1"/>
          <p:nvPr/>
        </p:nvSpPr>
        <p:spPr>
          <a:xfrm>
            <a:off x="2018396" y="8281997"/>
            <a:ext cx="15791622" cy="230672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88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  <a:p>
            <a:pPr marL="857250" lvl="1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		</a:t>
            </a:r>
          </a:p>
          <a:p>
            <a:pPr marL="857250" lvl="1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308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7" name="内页页眉标题位置"/>
          <p:cNvSpPr txBox="1"/>
          <p:nvPr/>
        </p:nvSpPr>
        <p:spPr>
          <a:xfrm>
            <a:off x="1035665" y="1201139"/>
            <a:ext cx="7450758" cy="933589"/>
          </a:xfrm>
          <a:prstGeom prst="rect">
            <a:avLst/>
          </a:prstGeom>
          <a:ln w="12700"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5400">
                <a:solidFill>
                  <a:srgbClr val="5E5E5E"/>
                </a:solidFill>
              </a:defRPr>
            </a:lvl1pPr>
          </a:lstStyle>
          <a:p>
            <a:r>
              <a:rPr lang="en-US" altLang="zh-CN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RDMA </a:t>
            </a:r>
            <a:r>
              <a:rPr lang="en-US" altLang="zh-CN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Introducation</a:t>
            </a:r>
            <a:endParaRPr lang="en-US" altLang="zh-CN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400701F-77A4-44FF-8146-AA0C1414C59B}"/>
              </a:ext>
            </a:extLst>
          </p:cNvPr>
          <p:cNvSpPr txBox="1"/>
          <p:nvPr/>
        </p:nvSpPr>
        <p:spPr>
          <a:xfrm>
            <a:off x="1035665" y="3692797"/>
            <a:ext cx="9966011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RDMA (Remote Direct Memory Access)</a:t>
            </a: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Enables two computers to exchange data in main memory </a:t>
            </a:r>
            <a:r>
              <a:rPr lang="en-US" altLang="zh-CN" sz="4000" b="0" dirty="0" err="1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throught</a:t>
            </a:r>
            <a:r>
              <a:rPr lang="en-US" altLang="zh-CN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network without involving either one’s CPU and operating system. </a:t>
            </a:r>
          </a:p>
          <a:p>
            <a:pPr marR="0" lvl="3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4400" b="0" dirty="0">
              <a:solidFill>
                <a:srgbClr val="5359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rgbClr val="53595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D56C923-C0A8-4FE5-93DD-3C7FF14E3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804" y="3692797"/>
            <a:ext cx="12520545" cy="6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315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7" name="内页页眉标题位置"/>
          <p:cNvSpPr txBox="1"/>
          <p:nvPr/>
        </p:nvSpPr>
        <p:spPr>
          <a:xfrm>
            <a:off x="1035665" y="1201139"/>
            <a:ext cx="7450758" cy="933589"/>
          </a:xfrm>
          <a:prstGeom prst="rect">
            <a:avLst/>
          </a:prstGeom>
          <a:ln w="12700"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5400">
                <a:solidFill>
                  <a:srgbClr val="5E5E5E"/>
                </a:solidFill>
              </a:defRPr>
            </a:lvl1pPr>
          </a:lstStyle>
          <a:p>
            <a:r>
              <a:rPr lang="en-US" altLang="zh-CN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RDMA </a:t>
            </a:r>
            <a:r>
              <a:rPr lang="en-US" altLang="zh-CN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Introducation</a:t>
            </a:r>
            <a:endParaRPr lang="en-US" altLang="zh-CN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9B2A897-46FA-45EE-BAB2-17605C3315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46D60F8-82F4-4B0C-A788-22D0DEC02349}"/>
              </a:ext>
            </a:extLst>
          </p:cNvPr>
          <p:cNvSpPr txBox="1"/>
          <p:nvPr/>
        </p:nvSpPr>
        <p:spPr>
          <a:xfrm>
            <a:off x="1035665" y="3692797"/>
            <a:ext cx="9966011" cy="3231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RDMA (Remote Direct Memory Access)</a:t>
            </a: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Enables two computers to exchange data in main memory </a:t>
            </a:r>
            <a:r>
              <a:rPr lang="en-US" altLang="zh-CN" sz="4000" b="0" dirty="0" err="1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throught</a:t>
            </a:r>
            <a:r>
              <a:rPr lang="en-US" altLang="zh-CN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network without involving either one’s CPU and operating system.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C86898-6BCE-4F40-9247-FB6D7DD5C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824" y="3736981"/>
            <a:ext cx="13067548" cy="698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893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7" name="内页页眉标题位置"/>
          <p:cNvSpPr txBox="1"/>
          <p:nvPr/>
        </p:nvSpPr>
        <p:spPr>
          <a:xfrm>
            <a:off x="1035665" y="1201139"/>
            <a:ext cx="7450758" cy="933589"/>
          </a:xfrm>
          <a:prstGeom prst="rect">
            <a:avLst/>
          </a:prstGeom>
          <a:ln w="12700"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5400">
                <a:solidFill>
                  <a:srgbClr val="5E5E5E"/>
                </a:solidFill>
              </a:defRPr>
            </a:lvl1pPr>
          </a:lstStyle>
          <a:p>
            <a:r>
              <a:rPr lang="en-US" altLang="zh-CN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RDMA </a:t>
            </a:r>
            <a:r>
              <a:rPr lang="en-US" altLang="zh-CN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Introducation</a:t>
            </a:r>
            <a:endParaRPr lang="en-US" altLang="zh-CN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9B2A897-46FA-45EE-BAB2-17605C3315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46D60F8-82F4-4B0C-A788-22D0DEC02349}"/>
              </a:ext>
            </a:extLst>
          </p:cNvPr>
          <p:cNvSpPr txBox="1"/>
          <p:nvPr/>
        </p:nvSpPr>
        <p:spPr>
          <a:xfrm>
            <a:off x="1035665" y="3692797"/>
            <a:ext cx="9966011" cy="69865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RDMA (Remote Direct Memory Access)</a:t>
            </a: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Enables two computers to exchange data in main memory </a:t>
            </a:r>
            <a:r>
              <a:rPr lang="en-US" altLang="zh-CN" sz="4000" b="0" dirty="0" err="1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throught</a:t>
            </a:r>
            <a:r>
              <a:rPr lang="en-US" altLang="zh-CN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network without involving either one’s CPU and operating system. </a:t>
            </a: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endParaRPr lang="en-US" altLang="zh-CN" sz="4000" b="0" dirty="0">
              <a:solidFill>
                <a:srgbClr val="5359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3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RoCE</a:t>
            </a: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(RDMA </a:t>
            </a:r>
            <a:r>
              <a:rPr lang="en-US" altLang="zh-CN" sz="44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Converged Ethernet)</a:t>
            </a: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RoCE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v1: Ethernet link layer protocol</a:t>
            </a: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4000" b="0" dirty="0" err="1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</a:t>
            </a:r>
            <a:r>
              <a:rPr lang="en-US" altLang="zh-CN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v2:</a:t>
            </a:r>
            <a:r>
              <a:rPr lang="zh-CN" altLang="en-US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 layer protocol which exists on top of either the UDP/IPv4 or the UDP/IPv6 protocol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rgbClr val="53595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C86898-6BCE-4F40-9247-FB6D7DD5C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824" y="3736981"/>
            <a:ext cx="13067548" cy="698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201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内页页眉标题位置">
            <a:extLst>
              <a:ext uri="{FF2B5EF4-FFF2-40B4-BE49-F238E27FC236}">
                <a16:creationId xmlns:a16="http://schemas.microsoft.com/office/drawing/2014/main" id="{C91DB8D2-985D-4D1A-9DE1-70CF4AD443F7}"/>
              </a:ext>
            </a:extLst>
          </p:cNvPr>
          <p:cNvSpPr txBox="1"/>
          <p:nvPr/>
        </p:nvSpPr>
        <p:spPr>
          <a:xfrm>
            <a:off x="1035664" y="1201139"/>
            <a:ext cx="11156336" cy="933589"/>
          </a:xfrm>
          <a:prstGeom prst="rect">
            <a:avLst/>
          </a:prstGeom>
          <a:ln w="12700"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5400">
                <a:solidFill>
                  <a:srgbClr val="5E5E5E"/>
                </a:solidFill>
              </a:defRPr>
            </a:lvl1pPr>
          </a:lstStyle>
          <a:p>
            <a:r>
              <a:rPr lang="en-US" altLang="zh-CN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RDMA in Virtualized Environments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63054D-DDFB-41CB-9A3E-63701153301D}"/>
              </a:ext>
            </a:extLst>
          </p:cNvPr>
          <p:cNvSpPr txBox="1"/>
          <p:nvPr/>
        </p:nvSpPr>
        <p:spPr>
          <a:xfrm>
            <a:off x="1035665" y="3692797"/>
            <a:ext cx="9966011" cy="8279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VFIO Passthrough</a:t>
            </a: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Passthrough a VF of RDMA HCA to VM </a:t>
            </a: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endParaRPr lang="en-US" altLang="zh-CN" sz="4000" b="0" dirty="0">
              <a:solidFill>
                <a:srgbClr val="5359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 </a:t>
            </a:r>
            <a:r>
              <a:rPr lang="en-US" altLang="zh-CN" sz="4400" b="0" dirty="0" err="1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</a:t>
            </a:r>
            <a:r>
              <a:rPr lang="en-US" altLang="zh-CN" sz="44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VM</a:t>
            </a: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RXE kernel module</a:t>
            </a: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lang="en-US" altLang="zh-CN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 implementation of </a:t>
            </a:r>
            <a:r>
              <a:rPr lang="en-US" altLang="zh-CN" sz="4000" b="0" dirty="0" err="1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</a:t>
            </a:r>
            <a:r>
              <a:rPr lang="en-US" altLang="zh-CN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protocol based on the normal NIC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rgbClr val="53595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/>
            </a:endParaRP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endParaRPr lang="en-US" altLang="zh-CN" sz="4000" b="0" dirty="0">
              <a:solidFill>
                <a:srgbClr val="5359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3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PVRDMA</a:t>
            </a:r>
            <a:endParaRPr lang="en-US" altLang="zh-CN" sz="4400" b="0" dirty="0">
              <a:solidFill>
                <a:srgbClr val="5359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A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paravirt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driver in VM and a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paravirt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device in hypervisor</a:t>
            </a:r>
          </a:p>
          <a:p>
            <a:pPr marL="571500" marR="0" lvl="3" indent="-5715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Backends can be a VF/PF of physical RDMA HCA </a:t>
            </a:r>
            <a:r>
              <a:rPr lang="en-US" altLang="zh-CN" sz="4000" b="0" dirty="0">
                <a:solidFill>
                  <a:srgbClr val="5359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a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Soft-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RoCE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(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rxe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53595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) device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C88A349-7111-436A-A4AA-D0ED222B7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603" y="3692798"/>
            <a:ext cx="13393470" cy="72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86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7" name="内页页眉标题位置"/>
          <p:cNvSpPr txBox="1"/>
          <p:nvPr/>
        </p:nvSpPr>
        <p:spPr>
          <a:xfrm>
            <a:off x="1035664" y="1201139"/>
            <a:ext cx="10520065" cy="933589"/>
          </a:xfrm>
          <a:prstGeom prst="rect">
            <a:avLst/>
          </a:prstGeom>
          <a:ln w="12700"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5400">
                <a:solidFill>
                  <a:srgbClr val="5E5E5E"/>
                </a:solidFill>
              </a:defRPr>
            </a:lvl1pPr>
          </a:lstStyle>
          <a:p>
            <a:r>
              <a:rPr lang="en-US" altLang="zh-CN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 RDMA on </a:t>
            </a:r>
            <a:r>
              <a:rPr lang="en-US" altLang="zh-CN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virtio</a:t>
            </a:r>
            <a:r>
              <a:rPr lang="en-US" altLang="zh-CN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-net device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EA23EF3-EFCC-41F7-90AD-41B94B6DE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728" y="3238959"/>
            <a:ext cx="19800543" cy="84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75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字节跳动ByteDance-PPT-0724-03.jpg" descr="字节跳动ByteDance-PPT-0724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16"/>
            <a:ext cx="24362346" cy="13716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7" name="内页页眉标题位置"/>
          <p:cNvSpPr txBox="1"/>
          <p:nvPr/>
        </p:nvSpPr>
        <p:spPr>
          <a:xfrm>
            <a:off x="1035665" y="1201139"/>
            <a:ext cx="4094600" cy="933589"/>
          </a:xfrm>
          <a:prstGeom prst="rect">
            <a:avLst/>
          </a:prstGeom>
          <a:ln w="12700"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5400">
                <a:solidFill>
                  <a:srgbClr val="5E5E5E"/>
                </a:solidFill>
              </a:defRPr>
            </a:lvl1pPr>
          </a:lstStyle>
          <a:p>
            <a:r>
              <a:rPr lang="en-US" altLang="zh-CN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Comparision</a:t>
            </a:r>
            <a:endParaRPr lang="en-US" altLang="zh-CN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C5CC0BC2-76D7-4CBB-85CE-C65D177D8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55138"/>
              </p:ext>
            </p:extLst>
          </p:nvPr>
        </p:nvGraphicFramePr>
        <p:xfrm>
          <a:off x="1467293" y="3469684"/>
          <a:ext cx="19446949" cy="767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629732400"/>
                    </a:ext>
                  </a:extLst>
                </a:gridCol>
                <a:gridCol w="4731488">
                  <a:extLst>
                    <a:ext uri="{9D8B030D-6E8A-4147-A177-3AD203B41FA5}">
                      <a16:colId xmlns:a16="http://schemas.microsoft.com/office/drawing/2014/main" val="2060443819"/>
                    </a:ext>
                  </a:extLst>
                </a:gridCol>
                <a:gridCol w="5252484">
                  <a:extLst>
                    <a:ext uri="{9D8B030D-6E8A-4147-A177-3AD203B41FA5}">
                      <a16:colId xmlns:a16="http://schemas.microsoft.com/office/drawing/2014/main" val="579508969"/>
                    </a:ext>
                  </a:extLst>
                </a:gridCol>
                <a:gridCol w="4890977">
                  <a:extLst>
                    <a:ext uri="{9D8B030D-6E8A-4147-A177-3AD203B41FA5}">
                      <a16:colId xmlns:a16="http://schemas.microsoft.com/office/drawing/2014/main" val="810018970"/>
                    </a:ext>
                  </a:extLst>
                </a:gridCol>
              </a:tblGrid>
              <a:tr h="153039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r>
                        <a:rPr lang="en-US" altLang="zh-CN" sz="3600" dirty="0"/>
                        <a:t>Performance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r>
                        <a:rPr lang="en-US" altLang="zh-CN" sz="3600" dirty="0"/>
                        <a:t>Flexibility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r>
                        <a:rPr lang="en-US" altLang="zh-CN" sz="3600" dirty="0"/>
                        <a:t>Maintainability</a:t>
                      </a:r>
                      <a:endParaRPr lang="zh-CN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938202"/>
                  </a:ext>
                </a:extLst>
              </a:tr>
              <a:tr h="15303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3600" dirty="0"/>
                        <a:t>VFIO Passthrough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High</a:t>
                      </a:r>
                    </a:p>
                    <a:p>
                      <a:r>
                        <a:rPr lang="en-US" altLang="zh-CN" dirty="0"/>
                        <a:t>Full HW RDMA acceleration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/>
                          </a:solidFill>
                        </a:rPr>
                        <a:t>Medium</a:t>
                      </a:r>
                      <a:endParaRPr lang="en-US" altLang="zh-CN" b="1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US" altLang="zh-CN" dirty="0"/>
                        <a:t>Strong dependency on HW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Low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Strong dependency on HW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Live migration support </a:t>
                      </a:r>
                      <a:r>
                        <a:rPr lang="en-US" altLang="zh-CN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with some HW assistance</a:t>
                      </a:r>
                      <a:endParaRPr lang="en-US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099275"/>
                  </a:ext>
                </a:extLst>
              </a:tr>
              <a:tr h="15303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3600" dirty="0"/>
                        <a:t>PVRDMA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1"/>
                          </a:solidFill>
                        </a:rPr>
                        <a:t>Medium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Bypass guest kernel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HW RDMA acceleration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/>
                          </a:solidFill>
                        </a:rPr>
                        <a:t>Medium</a:t>
                      </a:r>
                    </a:p>
                    <a:p>
                      <a:r>
                        <a:rPr lang="en-US" altLang="zh-CN" dirty="0"/>
                        <a:t>Dependency on HW or soft </a:t>
                      </a:r>
                      <a:r>
                        <a:rPr lang="en-US" altLang="zh-CN" dirty="0" err="1"/>
                        <a:t>roce</a:t>
                      </a:r>
                      <a:r>
                        <a:rPr lang="en-US" altLang="zh-CN" dirty="0"/>
                        <a:t> kernel module in host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/>
                          </a:solidFill>
                        </a:rPr>
                        <a:t>Medium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Live migration support </a:t>
                      </a:r>
                      <a:r>
                        <a:rPr lang="en-US" altLang="zh-CN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with some HW assistance</a:t>
                      </a:r>
                      <a:endParaRPr lang="en-US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42103"/>
                  </a:ext>
                </a:extLst>
              </a:tr>
              <a:tr h="15303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3600" dirty="0"/>
                        <a:t>Soft </a:t>
                      </a:r>
                      <a:r>
                        <a:rPr lang="en-US" altLang="zh-CN" sz="3600" dirty="0" err="1"/>
                        <a:t>RoCE</a:t>
                      </a:r>
                      <a:r>
                        <a:rPr lang="en-US" altLang="zh-CN" sz="3600" dirty="0"/>
                        <a:t> in VM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Low</a:t>
                      </a:r>
                    </a:p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Can’t bypass anything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Low</a:t>
                      </a:r>
                    </a:p>
                    <a:p>
                      <a:r>
                        <a:rPr lang="en-US" altLang="zh-CN" dirty="0"/>
                        <a:t>Dependency on soft </a:t>
                      </a:r>
                      <a:r>
                        <a:rPr lang="en-US" altLang="zh-CN" dirty="0" err="1"/>
                        <a:t>roce</a:t>
                      </a:r>
                      <a:r>
                        <a:rPr lang="en-US" altLang="zh-CN" dirty="0"/>
                        <a:t> kernel module in guest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/>
                          </a:solidFill>
                        </a:rPr>
                        <a:t>Medium</a:t>
                      </a:r>
                    </a:p>
                    <a:p>
                      <a:r>
                        <a:rPr lang="en-US" altLang="zh-CN" dirty="0"/>
                        <a:t>RDMA Logic is in guest kernel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Live migration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17589"/>
                  </a:ext>
                </a:extLst>
              </a:tr>
              <a:tr h="15303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3600" dirty="0" err="1"/>
                        <a:t>RoCE</a:t>
                      </a:r>
                      <a:r>
                        <a:rPr lang="en-US" altLang="zh-CN" sz="3600" dirty="0"/>
                        <a:t> on </a:t>
                      </a:r>
                      <a:r>
                        <a:rPr lang="en-US" altLang="zh-CN" sz="3600" dirty="0" err="1"/>
                        <a:t>Virtio</a:t>
                      </a:r>
                      <a:r>
                        <a:rPr lang="en-US" altLang="zh-CN" sz="3600" dirty="0"/>
                        <a:t>-Net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1"/>
                          </a:solidFill>
                        </a:rPr>
                        <a:t>Medium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Bypass guest kernel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DPDK acceleration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High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Full software implementation</a:t>
                      </a:r>
                    </a:p>
                    <a:p>
                      <a:r>
                        <a:rPr lang="en-US" altLang="zh-CN" dirty="0"/>
                        <a:t>Easy to do feature extension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High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Full software implementation</a:t>
                      </a:r>
                    </a:p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Live migration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410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20265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 cmpd="sng" algn="ctr">
          <a:solidFill>
            <a:srgbClr val="3464C5"/>
          </a:solidFill>
          <a:prstDash val="solid"/>
          <a:miter lim="800000"/>
          <a:headEnd type="triangle"/>
          <a:tailEnd type="triangle"/>
        </a:ln>
        <a:effectLst/>
      </a:spPr>
      <a:bodyPr/>
      <a:lstStyle/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25613</TotalTime>
  <Words>1352</Words>
  <Application>Microsoft Office PowerPoint</Application>
  <PresentationFormat>自定义</PresentationFormat>
  <Paragraphs>254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DejaVuSans</vt:lpstr>
      <vt:lpstr>Helvetica Neue</vt:lpstr>
      <vt:lpstr>Helvetica Neue Light</vt:lpstr>
      <vt:lpstr>Helvetica Neue Medium</vt:lpstr>
      <vt:lpstr>LT_regular</vt:lpstr>
      <vt:lpstr>等线</vt:lpstr>
      <vt:lpstr>Arial</vt:lpstr>
      <vt:lpstr>Consolas</vt:lpstr>
      <vt:lpstr>Tahoma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谢永吉</cp:lastModifiedBy>
  <cp:revision>528</cp:revision>
  <dcterms:created xsi:type="dcterms:W3CDTF">2020-09-23T10:07:24Z</dcterms:created>
  <dcterms:modified xsi:type="dcterms:W3CDTF">2022-09-12T11:23:43Z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2052-2.6.0.4243</vt:lpwstr>
  </property>
</Properties>
</file>