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1" r:id="rId5"/>
    <p:sldId id="286" r:id="rId6"/>
    <p:sldId id="262" r:id="rId7"/>
    <p:sldId id="276" r:id="rId8"/>
    <p:sldId id="267" r:id="rId9"/>
    <p:sldId id="270" r:id="rId10"/>
    <p:sldId id="268" r:id="rId11"/>
    <p:sldId id="272" r:id="rId12"/>
    <p:sldId id="277" r:id="rId13"/>
    <p:sldId id="278" r:id="rId14"/>
    <p:sldId id="284" r:id="rId15"/>
    <p:sldId id="281" r:id="rId16"/>
    <p:sldId id="282" r:id="rId17"/>
    <p:sldId id="279" r:id="rId18"/>
    <p:sldId id="283" r:id="rId19"/>
    <p:sldId id="285" r:id="rId20"/>
    <p:sldId id="273" r:id="rId21"/>
    <p:sldId id="274" r:id="rId22"/>
    <p:sldId id="275" r:id="rId23"/>
    <p:sldId id="280" r:id="rId24"/>
    <p:sldId id="264" r:id="rId2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D85A43-B5F4-E876-2744-2046C0241270}" name="Hemphill, Kasey" initials="HK" userId="S::kasey.hemphill@intel.com::421a7a26-e87d-4879-b556-e16441303d1e" providerId="AD"/>
  <p188:author id="{A480ACB0-B216-EE5B-CC78-6BD2CC210841}" name="Huang, Kai" initials="HK" userId="S::kai.huang@intel.com::67a7bd91-ee72-4672-a054-4c2424f775a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ED67"/>
    <a:srgbClr val="73973E"/>
    <a:srgbClr val="2398D4"/>
    <a:srgbClr val="BDFC6E"/>
    <a:srgbClr val="013B74"/>
    <a:srgbClr val="1E98C9"/>
    <a:srgbClr val="4EB7C5"/>
    <a:srgbClr val="1E988A"/>
    <a:srgbClr val="B0E1D8"/>
    <a:srgbClr val="9FD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BBD4DB-D765-4FDC-97B2-C74C9AFC07BB}" v="24" dt="2022-08-29T13:48:29.292"/>
    <p1510:client id="{D6FFAB9F-866F-3450-4A4B-34FC779CD302}" v="14" dt="2022-09-08T02:49:34.9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5" autoAdjust="0"/>
    <p:restoredTop sz="94474"/>
  </p:normalViewPr>
  <p:slideViewPr>
    <p:cSldViewPr snapToGrid="0" snapToObjects="1">
      <p:cViewPr varScale="1">
        <p:scale>
          <a:sx n="165" d="100"/>
          <a:sy n="165" d="100"/>
        </p:scale>
        <p:origin x="288" y="-161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46" y="528032"/>
            <a:ext cx="2175439" cy="871848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328769" y="265133"/>
            <a:ext cx="8478435" cy="4608140"/>
          </a:xfrm>
          <a:prstGeom prst="rect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28769" y="4470167"/>
            <a:ext cx="2150469" cy="403106"/>
          </a:xfrm>
          <a:noFill/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/>
              <a:t>@</a:t>
            </a:r>
            <a:r>
              <a:rPr lang="en-CA" dirty="0" err="1"/>
              <a:t>twitterhandle</a:t>
            </a:r>
            <a:endParaRPr lang="en-US" dirty="0"/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28769" y="2030049"/>
            <a:ext cx="5793079" cy="1321357"/>
          </a:xfrm>
          <a:solidFill>
            <a:schemeClr val="bg1"/>
          </a:solidFill>
        </p:spPr>
        <p:txBody>
          <a:bodyPr lIns="36000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/>
              <a:t>Click to Edit Title</a:t>
            </a:r>
            <a:endParaRPr lang="en-US" dirty="0"/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28769" y="3436891"/>
            <a:ext cx="3026003" cy="403106"/>
          </a:xfrm>
          <a:solidFill>
            <a:schemeClr val="tx1"/>
          </a:solidFill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/>
              <a:t>Title / Subtitle Here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626" y="4416187"/>
            <a:ext cx="876153" cy="290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25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989" y="1392258"/>
            <a:ext cx="5642529" cy="226134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328769" y="265133"/>
            <a:ext cx="8478435" cy="4608140"/>
          </a:xfrm>
          <a:prstGeom prst="rect">
            <a:avLst/>
          </a:prstGeom>
          <a:noFill/>
          <a:ln w="127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4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848412"/>
            <a:ext cx="9144000" cy="40572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9441" y="55168"/>
            <a:ext cx="8389903" cy="800739"/>
          </a:xfrm>
        </p:spPr>
        <p:txBody>
          <a:bodyPr>
            <a:normAutofit/>
          </a:bodyPr>
          <a:lstStyle>
            <a:lvl1pPr algn="l">
              <a:defRPr sz="3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1951" y="1200151"/>
            <a:ext cx="7280107" cy="3394472"/>
          </a:xfrm>
        </p:spPr>
        <p:txBody>
          <a:bodyPr/>
          <a:lstStyle>
            <a:lvl1pPr>
              <a:buClr>
                <a:srgbClr val="710C7E"/>
              </a:buClr>
              <a:defRPr sz="2800">
                <a:latin typeface="Arial"/>
                <a:cs typeface="Arial"/>
              </a:defRPr>
            </a:lvl1pPr>
            <a:lvl2pPr>
              <a:buClr>
                <a:srgbClr val="710C7E"/>
              </a:buClr>
              <a:defRPr sz="2400">
                <a:latin typeface="Arial"/>
                <a:cs typeface="Arial"/>
              </a:defRPr>
            </a:lvl2pPr>
            <a:lvl3pPr>
              <a:buClr>
                <a:srgbClr val="710C7E"/>
              </a:buClr>
              <a:defRPr sz="2000">
                <a:latin typeface="Arial"/>
                <a:cs typeface="Arial"/>
              </a:defRPr>
            </a:lvl3pPr>
            <a:lvl4pPr>
              <a:buClr>
                <a:srgbClr val="710C7E"/>
              </a:buClr>
              <a:defRPr>
                <a:latin typeface="Arial"/>
                <a:cs typeface="Arial"/>
              </a:defRPr>
            </a:lvl4pPr>
            <a:lvl5pPr>
              <a:buClr>
                <a:srgbClr val="710C7E"/>
              </a:buCl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76" t="43383" r="44795" b="44521"/>
          <a:stretch/>
        </p:blipFill>
        <p:spPr>
          <a:xfrm>
            <a:off x="7860637" y="4283538"/>
            <a:ext cx="1154784" cy="622169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-2" y="4946754"/>
            <a:ext cx="9144002" cy="19674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9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87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227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5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9" r:id="rId2"/>
    <p:sldLayoutId id="2147483656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28769" y="1739768"/>
            <a:ext cx="8292717" cy="1525946"/>
          </a:xfrm>
          <a:solidFill>
            <a:schemeClr val="bg1"/>
          </a:solidFill>
        </p:spPr>
        <p:txBody>
          <a:bodyPr lIns="36000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sz="4000" dirty="0"/>
              <a:t>Intel</a:t>
            </a:r>
            <a:r>
              <a:rPr lang="en-NZ" sz="4000" b="0" i="0" dirty="0">
                <a:effectLst/>
                <a:latin typeface="intel-clear"/>
              </a:rPr>
              <a:t>®</a:t>
            </a:r>
            <a:r>
              <a:rPr lang="en-CA" sz="4000" dirty="0"/>
              <a:t> Trust Domain Extensions (TDX) Host Kernel Support</a:t>
            </a:r>
            <a:endParaRPr lang="en-US" sz="4000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28769" y="3436891"/>
            <a:ext cx="4101426" cy="753702"/>
          </a:xfrm>
          <a:solidFill>
            <a:schemeClr val="tx1"/>
          </a:solidFill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/>
              <a:t>Kai Huang @ Intel</a:t>
            </a:r>
            <a:r>
              <a:rPr lang="en-NZ" b="0" i="0" dirty="0">
                <a:effectLst/>
                <a:latin typeface="intel-clear"/>
              </a:rPr>
              <a:t>®</a:t>
            </a:r>
            <a:r>
              <a:rPr lang="en-CA" dirty="0"/>
              <a:t> Corporation</a:t>
            </a:r>
          </a:p>
          <a:p>
            <a:pPr lvl="0"/>
            <a:r>
              <a:rPr lang="en-US" dirty="0"/>
              <a:t>Aug, 29</a:t>
            </a:r>
            <a:r>
              <a:rPr lang="en-US" baseline="30000" dirty="0"/>
              <a:t>th</a:t>
            </a:r>
            <a:r>
              <a:rPr lang="en-US" dirty="0"/>
              <a:t>, 2022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90405" y="6477936"/>
            <a:ext cx="1594309" cy="2866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l"/>
            <a:r>
              <a:rPr lang="en-US" sz="1200" b="1" i="0" kern="1200" dirty="0">
                <a:solidFill>
                  <a:schemeClr val="bg1">
                    <a:lumMod val="65000"/>
                  </a:schemeClr>
                </a:solidFill>
                <a:effectLst/>
                <a:latin typeface="Arial"/>
                <a:ea typeface="+mj-ea"/>
                <a:cs typeface="Arial"/>
              </a:rPr>
              <a:t>@twitter</a:t>
            </a:r>
            <a:endParaRPr lang="en-US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005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80DE3-1900-448A-BF9C-8FED3DF4F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TDX Memory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90CB0-59D6-44EC-9B8D-057D6F860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951" y="1200151"/>
            <a:ext cx="8239467" cy="3590058"/>
          </a:xfrm>
        </p:spPr>
        <p:txBody>
          <a:bodyPr>
            <a:normAutofit/>
          </a:bodyPr>
          <a:lstStyle/>
          <a:p>
            <a:r>
              <a:rPr lang="en-NZ" sz="1800" dirty="0"/>
              <a:t>Use all boot-time system memory as TDX memory</a:t>
            </a:r>
          </a:p>
          <a:p>
            <a:pPr lvl="1"/>
            <a:r>
              <a:rPr lang="en-NZ" sz="1600" dirty="0"/>
              <a:t>To avoid having to modify page allocator to distinguish TDX and non-TDX memory allocation.</a:t>
            </a:r>
          </a:p>
          <a:p>
            <a:pPr lvl="1"/>
            <a:r>
              <a:rPr lang="en-NZ" sz="1600" dirty="0"/>
              <a:t>Require all boot-time system memory to be CMR, which in practice is true.</a:t>
            </a:r>
          </a:p>
          <a:p>
            <a:pPr lvl="1"/>
            <a:r>
              <a:rPr lang="en-NZ" sz="1600" dirty="0"/>
              <a:t>Get boot-time system memory via </a:t>
            </a:r>
            <a:r>
              <a:rPr lang="en-NZ" sz="1600" dirty="0" err="1"/>
              <a:t>memblock</a:t>
            </a:r>
            <a:r>
              <a:rPr lang="en-NZ" sz="1600" dirty="0"/>
              <a:t> during boot</a:t>
            </a:r>
          </a:p>
          <a:p>
            <a:r>
              <a:rPr lang="en-NZ" sz="1800" dirty="0"/>
              <a:t>Reject memory online for hot-added memory</a:t>
            </a:r>
          </a:p>
          <a:p>
            <a:pPr lvl="1"/>
            <a:r>
              <a:rPr lang="en-NZ" sz="1600" dirty="0"/>
              <a:t>To prevent adding new memory to the page allocator</a:t>
            </a:r>
          </a:p>
          <a:p>
            <a:r>
              <a:rPr lang="en-NZ" sz="1800" dirty="0"/>
              <a:t>But still allow memory to be hot-added</a:t>
            </a:r>
          </a:p>
          <a:p>
            <a:pPr lvl="1"/>
            <a:r>
              <a:rPr lang="en-NZ" sz="1600" dirty="0"/>
              <a:t>The memory can still be used by driver, or moved to ZONE_DEVICE, etc.</a:t>
            </a:r>
          </a:p>
          <a:p>
            <a:endParaRPr lang="en-NZ" sz="1800" dirty="0"/>
          </a:p>
          <a:p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2962088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CBEFD-269A-41FD-A003-FD29F6ECF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Constructing/Initializing TDMRs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3EB6A-E1B7-4378-8CE5-CFD8F3C00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951" y="1200151"/>
            <a:ext cx="8389903" cy="3610840"/>
          </a:xfrm>
        </p:spPr>
        <p:txBody>
          <a:bodyPr>
            <a:normAutofit/>
          </a:bodyPr>
          <a:lstStyle/>
          <a:p>
            <a:r>
              <a:rPr lang="en-NZ" sz="1800" dirty="0"/>
              <a:t>Use simple algorithm to construct TDMRs to keep code simple</a:t>
            </a:r>
          </a:p>
          <a:p>
            <a:pPr lvl="1"/>
            <a:r>
              <a:rPr lang="en-NZ" sz="1600" dirty="0"/>
              <a:t>Always try to create a new TDMR to cover one TDX memory block</a:t>
            </a:r>
          </a:p>
          <a:p>
            <a:r>
              <a:rPr lang="en-NZ" sz="1800" dirty="0"/>
              <a:t>PAMT allocation</a:t>
            </a:r>
          </a:p>
          <a:p>
            <a:pPr lvl="1"/>
            <a:r>
              <a:rPr lang="en-NZ" sz="1600" dirty="0"/>
              <a:t>Use </a:t>
            </a:r>
            <a:r>
              <a:rPr lang="en-NZ" sz="1600" dirty="0" err="1"/>
              <a:t>contig_alloc_pages</a:t>
            </a:r>
            <a:r>
              <a:rPr lang="en-NZ" sz="1600" dirty="0"/>
              <a:t>()</a:t>
            </a:r>
          </a:p>
          <a:p>
            <a:pPr lvl="1"/>
            <a:r>
              <a:rPr lang="en-NZ" sz="1600" dirty="0"/>
              <a:t>Allocate 3 PAMTs together to reduce reserved areas for PAMT</a:t>
            </a:r>
          </a:p>
          <a:p>
            <a:r>
              <a:rPr lang="en-NZ" sz="1800" dirty="0"/>
              <a:t>Initializing TDMRs</a:t>
            </a:r>
          </a:p>
          <a:p>
            <a:pPr lvl="1"/>
            <a:r>
              <a:rPr lang="en-NZ" sz="1600" dirty="0"/>
              <a:t>For simplicity, just initialize TDMRs one by one.</a:t>
            </a:r>
          </a:p>
          <a:p>
            <a:pPr lvl="1"/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3391938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EC50D-2638-4B8D-AACD-0A327A940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Interaction with ACPI Memory </a:t>
            </a:r>
            <a:r>
              <a:rPr lang="en-NZ" dirty="0" err="1"/>
              <a:t>Hotplug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B1427-8D38-4395-8686-4152D617E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951" y="1200150"/>
            <a:ext cx="8389903" cy="3403023"/>
          </a:xfrm>
        </p:spPr>
        <p:txBody>
          <a:bodyPr>
            <a:normAutofit/>
          </a:bodyPr>
          <a:lstStyle/>
          <a:p>
            <a:r>
              <a:rPr lang="en-NZ" sz="1800" dirty="0"/>
              <a:t>TDX doesn’t support </a:t>
            </a:r>
            <a:r>
              <a:rPr lang="en-NZ" sz="1800" dirty="0" err="1"/>
              <a:t>hotplug</a:t>
            </a:r>
            <a:r>
              <a:rPr lang="en-NZ" sz="1800" dirty="0"/>
              <a:t> of CMR memory</a:t>
            </a:r>
          </a:p>
          <a:p>
            <a:pPr lvl="1"/>
            <a:r>
              <a:rPr lang="en-NZ" sz="1600" dirty="0"/>
              <a:t>CMRs must be physically present during machine boot time</a:t>
            </a:r>
          </a:p>
          <a:p>
            <a:pPr lvl="2"/>
            <a:r>
              <a:rPr lang="en-NZ" sz="1400" dirty="0"/>
              <a:t>MCHECK must verify they meet TDX’s requirements.</a:t>
            </a:r>
          </a:p>
          <a:p>
            <a:pPr lvl="1"/>
            <a:r>
              <a:rPr lang="en-NZ" sz="1600" dirty="0"/>
              <a:t>Doesn’t support hot-add additional CMR memory</a:t>
            </a:r>
          </a:p>
          <a:p>
            <a:pPr lvl="2"/>
            <a:r>
              <a:rPr lang="en-NZ" sz="1400" dirty="0"/>
              <a:t>CMRs are static after machine boot.</a:t>
            </a:r>
          </a:p>
          <a:p>
            <a:pPr lvl="1"/>
            <a:r>
              <a:rPr lang="en-NZ" sz="1600" dirty="0"/>
              <a:t>Doesn’t support hot-removal of any CMR memory</a:t>
            </a:r>
          </a:p>
          <a:p>
            <a:pPr lvl="2"/>
            <a:r>
              <a:rPr lang="en-NZ" sz="1400" dirty="0"/>
              <a:t>All CMR memory are assumed present/unchanged during machine runtime.</a:t>
            </a:r>
          </a:p>
          <a:p>
            <a:pPr lvl="1"/>
            <a:r>
              <a:rPr lang="en-NZ" sz="1600" dirty="0"/>
              <a:t>A properly functioning BIOS should never deliver ACPI memory </a:t>
            </a:r>
            <a:r>
              <a:rPr lang="en-NZ" sz="1600" dirty="0" err="1"/>
              <a:t>hotplug</a:t>
            </a:r>
            <a:r>
              <a:rPr lang="en-NZ" sz="1600" dirty="0"/>
              <a:t> event of CMR memory to the kernel</a:t>
            </a:r>
          </a:p>
          <a:p>
            <a:r>
              <a:rPr lang="en-NZ" sz="1800" dirty="0"/>
              <a:t>However, TDX doesn’t forbid </a:t>
            </a:r>
            <a:r>
              <a:rPr lang="en-NZ" sz="1800" dirty="0" err="1"/>
              <a:t>hotplug</a:t>
            </a:r>
            <a:r>
              <a:rPr lang="en-NZ" sz="1800" dirty="0"/>
              <a:t> of non-CMR memory</a:t>
            </a:r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val="144630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F78CA-FF12-4151-B384-8C38A3387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Interaction with ACPI CPU </a:t>
            </a:r>
            <a:r>
              <a:rPr lang="en-NZ" dirty="0" err="1"/>
              <a:t>Hotplug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05F23-6FBC-4F03-AECC-AB913C5E7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951" y="1200151"/>
            <a:ext cx="8389903" cy="3394472"/>
          </a:xfrm>
        </p:spPr>
        <p:txBody>
          <a:bodyPr>
            <a:normAutofit/>
          </a:bodyPr>
          <a:lstStyle/>
          <a:p>
            <a:r>
              <a:rPr lang="en-NZ" sz="1800" dirty="0"/>
              <a:t>TDX doesn’t support ACPI CPU </a:t>
            </a:r>
            <a:r>
              <a:rPr lang="en-NZ" sz="1800" dirty="0" err="1"/>
              <a:t>hotplug</a:t>
            </a:r>
            <a:endParaRPr lang="en-NZ" sz="1800" dirty="0"/>
          </a:p>
          <a:p>
            <a:pPr lvl="1"/>
            <a:r>
              <a:rPr lang="en-NZ" sz="1600" dirty="0"/>
              <a:t>MCHECK verifies all boot-time present CPUs are TDX compatible before enabling TDX.</a:t>
            </a:r>
          </a:p>
          <a:p>
            <a:pPr lvl="1"/>
            <a:r>
              <a:rPr lang="en-NZ" sz="1600" dirty="0"/>
              <a:t>MCHECK keeps information such as total number of CPU packages, logical CPUs for TDX module to use.</a:t>
            </a:r>
          </a:p>
          <a:p>
            <a:pPr lvl="1"/>
            <a:r>
              <a:rPr lang="en-NZ" sz="1600" dirty="0"/>
              <a:t>A non-buggy BIOS should never send ACPI CPU </a:t>
            </a:r>
            <a:r>
              <a:rPr lang="en-NZ" sz="1600" dirty="0" err="1"/>
              <a:t>hotplug</a:t>
            </a:r>
            <a:r>
              <a:rPr lang="en-NZ" sz="1600" dirty="0"/>
              <a:t> event to the kernel</a:t>
            </a:r>
          </a:p>
          <a:p>
            <a:pPr lvl="1"/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2382969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EC50D-2638-4B8D-AACD-0A327A940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Handle ACPI CPU/Memory </a:t>
            </a:r>
            <a:r>
              <a:rPr lang="en-NZ" dirty="0" err="1"/>
              <a:t>Hotplug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B1427-8D38-4395-8686-4152D617E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951" y="1200151"/>
            <a:ext cx="8250435" cy="3062466"/>
          </a:xfrm>
        </p:spPr>
        <p:txBody>
          <a:bodyPr/>
          <a:lstStyle/>
          <a:p>
            <a:r>
              <a:rPr lang="en-NZ" sz="1800" dirty="0"/>
              <a:t>Core ACPI change:</a:t>
            </a:r>
          </a:p>
          <a:p>
            <a:pPr lvl="1"/>
            <a:r>
              <a:rPr lang="en-NZ" sz="1600" dirty="0"/>
              <a:t>Leverage </a:t>
            </a:r>
            <a:r>
              <a:rPr lang="en-NZ" sz="1600" dirty="0" err="1"/>
              <a:t>acpi_device</a:t>
            </a:r>
            <a:r>
              <a:rPr lang="en-NZ" sz="1600" dirty="0"/>
              <a:t>::flag::</a:t>
            </a:r>
            <a:r>
              <a:rPr lang="en-NZ" sz="1600" dirty="0" err="1"/>
              <a:t>ejectable</a:t>
            </a:r>
            <a:r>
              <a:rPr lang="en-NZ" sz="1600" dirty="0"/>
              <a:t> flag to prevent hot-removal.</a:t>
            </a:r>
          </a:p>
          <a:p>
            <a:pPr lvl="2"/>
            <a:r>
              <a:rPr lang="en-NZ" sz="1400" dirty="0"/>
              <a:t>Pros: Per-device to treat CMR memory and non-CMR memory differently.</a:t>
            </a:r>
          </a:p>
          <a:p>
            <a:pPr lvl="1"/>
            <a:r>
              <a:rPr lang="en-NZ" sz="1600" dirty="0"/>
              <a:t>Allow </a:t>
            </a:r>
            <a:r>
              <a:rPr lang="en-NZ" sz="1600" dirty="0" err="1"/>
              <a:t>acpi_scan_handler</a:t>
            </a:r>
            <a:r>
              <a:rPr lang="en-NZ" sz="1600" dirty="0"/>
              <a:t>::attach() to set </a:t>
            </a:r>
            <a:r>
              <a:rPr lang="en-NZ" sz="1600" dirty="0" err="1"/>
              <a:t>ejectable</a:t>
            </a:r>
            <a:r>
              <a:rPr lang="en-NZ" sz="1600" dirty="0"/>
              <a:t> to false.</a:t>
            </a:r>
          </a:p>
          <a:p>
            <a:pPr lvl="1"/>
            <a:r>
              <a:rPr lang="en-NZ" sz="1600" dirty="0"/>
              <a:t>Abort hot-removal (_EJ0) if ACPI device is not </a:t>
            </a:r>
            <a:r>
              <a:rPr lang="en-NZ" sz="1600" dirty="0" err="1"/>
              <a:t>ejectable</a:t>
            </a:r>
            <a:r>
              <a:rPr lang="en-NZ" sz="1600" dirty="0"/>
              <a:t>.</a:t>
            </a:r>
          </a:p>
          <a:p>
            <a:r>
              <a:rPr lang="en-NZ" sz="1800" dirty="0"/>
              <a:t>Handle ACPI CPU </a:t>
            </a:r>
            <a:r>
              <a:rPr lang="en-NZ" sz="1800" dirty="0" err="1"/>
              <a:t>hotplug</a:t>
            </a:r>
            <a:endParaRPr lang="en-NZ" sz="1800" dirty="0"/>
          </a:p>
          <a:p>
            <a:pPr lvl="1"/>
            <a:r>
              <a:rPr lang="en-NZ" sz="1600" dirty="0"/>
              <a:t>Reject hot-added new CPU, and report as BIOS bug</a:t>
            </a:r>
          </a:p>
          <a:p>
            <a:pPr lvl="1"/>
            <a:r>
              <a:rPr lang="en-NZ" sz="1600" dirty="0"/>
              <a:t>For boot-time present CPUs, set </a:t>
            </a:r>
            <a:r>
              <a:rPr lang="en-NZ" sz="1600" dirty="0" err="1"/>
              <a:t>ejectable</a:t>
            </a:r>
            <a:r>
              <a:rPr lang="en-NZ" sz="1600" dirty="0"/>
              <a:t> to false at end of attach()</a:t>
            </a:r>
          </a:p>
          <a:p>
            <a:pPr lvl="2"/>
            <a:r>
              <a:rPr lang="en-NZ" sz="1400" dirty="0"/>
              <a:t>Hot-removal of boot-time present CPU is rejected.</a:t>
            </a:r>
          </a:p>
          <a:p>
            <a:pPr lvl="2"/>
            <a:r>
              <a:rPr lang="en-NZ" sz="1400" dirty="0"/>
              <a:t>Normally things are not impacted (creating ACPI companion, etc).</a:t>
            </a:r>
          </a:p>
          <a:p>
            <a:pPr marL="0" indent="0">
              <a:buNone/>
            </a:pPr>
            <a:endParaRPr lang="en-NZ" sz="2000" dirty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02664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EC50D-2638-4B8D-AACD-0A327A940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441" y="55168"/>
            <a:ext cx="8732718" cy="800739"/>
          </a:xfrm>
        </p:spPr>
        <p:txBody>
          <a:bodyPr>
            <a:normAutofit/>
          </a:bodyPr>
          <a:lstStyle/>
          <a:p>
            <a:r>
              <a:rPr lang="en-NZ" dirty="0"/>
              <a:t>Handle ACPI CPU/Memory </a:t>
            </a:r>
            <a:r>
              <a:rPr lang="en-NZ" dirty="0" err="1"/>
              <a:t>Hotplug</a:t>
            </a:r>
            <a:r>
              <a:rPr lang="en-NZ" dirty="0"/>
              <a:t>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B1427-8D38-4395-8686-4152D617E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951" y="1200151"/>
            <a:ext cx="8250435" cy="3667990"/>
          </a:xfrm>
        </p:spPr>
        <p:txBody>
          <a:bodyPr/>
          <a:lstStyle/>
          <a:p>
            <a:r>
              <a:rPr lang="en-NZ" sz="1800" dirty="0"/>
              <a:t>Handle ACPI memory </a:t>
            </a:r>
            <a:r>
              <a:rPr lang="en-NZ" sz="1800" dirty="0" err="1"/>
              <a:t>hotplug</a:t>
            </a:r>
            <a:endParaRPr lang="en-NZ" sz="1800" dirty="0"/>
          </a:p>
          <a:p>
            <a:pPr lvl="1"/>
            <a:r>
              <a:rPr lang="en-NZ" sz="1600" dirty="0"/>
              <a:t>For CMR memory, set </a:t>
            </a:r>
            <a:r>
              <a:rPr lang="en-NZ" sz="1600" dirty="0" err="1"/>
              <a:t>ejectable</a:t>
            </a:r>
            <a:r>
              <a:rPr lang="en-NZ" sz="1600" dirty="0"/>
              <a:t> to false at end of attach().</a:t>
            </a:r>
          </a:p>
          <a:p>
            <a:pPr lvl="1"/>
            <a:r>
              <a:rPr lang="en-NZ" sz="1600" dirty="0"/>
              <a:t>For non-CMR memory, do nothing.</a:t>
            </a:r>
          </a:p>
          <a:p>
            <a:pPr lvl="1"/>
            <a:r>
              <a:rPr lang="en-NZ" sz="1600" dirty="0"/>
              <a:t>Allow memory to be hot-added (non-CMR memory online is prevented).</a:t>
            </a:r>
          </a:p>
          <a:p>
            <a:pPr lvl="1"/>
            <a:endParaRPr lang="en-NZ" sz="1400" dirty="0"/>
          </a:p>
          <a:p>
            <a:pPr lvl="1"/>
            <a:endParaRPr lang="en-NZ" sz="1600" dirty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02560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93E78-378A-42C1-898A-574A57548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Kexec</a:t>
            </a:r>
            <a:r>
              <a:rPr lang="en-NZ" dirty="0"/>
              <a:t>()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243C7-C45D-4E18-880A-262462683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951" y="1200151"/>
            <a:ext cx="8323172" cy="3394472"/>
          </a:xfrm>
        </p:spPr>
        <p:txBody>
          <a:bodyPr>
            <a:normAutofit/>
          </a:bodyPr>
          <a:lstStyle/>
          <a:p>
            <a:r>
              <a:rPr lang="en-NZ" sz="1800" dirty="0"/>
              <a:t>Flush cache of TDX private memory before booting to new kernel</a:t>
            </a:r>
          </a:p>
          <a:p>
            <a:pPr lvl="1"/>
            <a:r>
              <a:rPr lang="en-NZ" sz="1600" dirty="0"/>
              <a:t>Hardware doesn’t guarantee cache coherency between different </a:t>
            </a:r>
            <a:r>
              <a:rPr lang="en-NZ" sz="1600" dirty="0" err="1"/>
              <a:t>KeyIDs</a:t>
            </a:r>
            <a:r>
              <a:rPr lang="en-NZ" sz="1600" dirty="0"/>
              <a:t>.</a:t>
            </a:r>
          </a:p>
          <a:p>
            <a:pPr lvl="1"/>
            <a:r>
              <a:rPr lang="en-NZ" sz="1600" dirty="0"/>
              <a:t>Do </a:t>
            </a:r>
            <a:r>
              <a:rPr lang="en-NZ" sz="1600" dirty="0" err="1"/>
              <a:t>wbinvd</a:t>
            </a:r>
            <a:r>
              <a:rPr lang="en-NZ" sz="1600" dirty="0"/>
              <a:t>() in </a:t>
            </a:r>
            <a:r>
              <a:rPr lang="en-NZ" sz="1600" dirty="0" err="1"/>
              <a:t>stop_this_cpu</a:t>
            </a:r>
            <a:r>
              <a:rPr lang="en-NZ" sz="1600" dirty="0"/>
              <a:t>() when TDX is enabled (similar to AMD).</a:t>
            </a:r>
          </a:p>
          <a:p>
            <a:pPr lvl="1"/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3621272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CA" dirty="0">
                <a:solidFill>
                  <a:schemeClr val="bg1">
                    <a:lumMod val="65000"/>
                  </a:schemeClr>
                </a:solidFill>
              </a:rPr>
              <a:t>Design &amp; Implementation</a:t>
            </a:r>
          </a:p>
          <a:p>
            <a:r>
              <a:rPr lang="en-CA" dirty="0"/>
              <a:t>Current status &amp; Future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098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A5DF8-1869-4022-AE73-607183001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Current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23BA8-F17B-4692-9B84-E9A6A7723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1800" dirty="0"/>
              <a:t>V5 has been sent</a:t>
            </a:r>
          </a:p>
          <a:p>
            <a:r>
              <a:rPr lang="en-NZ" sz="1800" dirty="0"/>
              <a:t>Any comments highly appreciated!!</a:t>
            </a:r>
          </a:p>
        </p:txBody>
      </p:sp>
    </p:spTree>
    <p:extLst>
      <p:ext uri="{BB962C8B-B14F-4D97-AF65-F5344CB8AC3E}">
        <p14:creationId xmlns:p14="http://schemas.microsoft.com/office/powerpoint/2010/main" val="728998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B6A60-A407-43F0-89F2-38A4D6E7E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28A41-9E88-4889-9D6E-842B98091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1800" dirty="0"/>
              <a:t>New functionalities:</a:t>
            </a:r>
          </a:p>
          <a:p>
            <a:pPr lvl="1"/>
            <a:r>
              <a:rPr lang="en-NZ" sz="1600" dirty="0"/>
              <a:t>Exposing TDX </a:t>
            </a:r>
            <a:r>
              <a:rPr lang="en-NZ" sz="1600" dirty="0" err="1"/>
              <a:t>KeyID</a:t>
            </a:r>
            <a:r>
              <a:rPr lang="en-NZ" sz="1600" dirty="0"/>
              <a:t> and TDX module information via /</a:t>
            </a:r>
            <a:r>
              <a:rPr lang="en-NZ" sz="1600" dirty="0" err="1"/>
              <a:t>sysfs</a:t>
            </a:r>
            <a:endParaRPr lang="en-NZ" sz="1600" dirty="0"/>
          </a:p>
          <a:p>
            <a:r>
              <a:rPr lang="en-NZ" sz="1800" dirty="0"/>
              <a:t>Optimizations</a:t>
            </a:r>
          </a:p>
          <a:p>
            <a:pPr lvl="1"/>
            <a:r>
              <a:rPr lang="en-NZ" sz="1600" dirty="0"/>
              <a:t>Initialization of TDMRs</a:t>
            </a:r>
          </a:p>
          <a:p>
            <a:pPr lvl="1"/>
            <a:r>
              <a:rPr lang="en-NZ" sz="1600" dirty="0"/>
              <a:t>Corner cases of constructing TDMRs</a:t>
            </a:r>
          </a:p>
          <a:p>
            <a:pPr lvl="1"/>
            <a:r>
              <a:rPr lang="en-NZ" sz="1600" dirty="0"/>
              <a:t>TDX module initialization error handling</a:t>
            </a:r>
          </a:p>
        </p:txBody>
      </p:sp>
    </p:spTree>
    <p:extLst>
      <p:ext uri="{BB962C8B-B14F-4D97-AF65-F5344CB8AC3E}">
        <p14:creationId xmlns:p14="http://schemas.microsoft.com/office/powerpoint/2010/main" val="5821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2FF9B-E2BC-4FFD-81B4-B30E564B9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Notices and Disclaimers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678C46-B6C9-4C6A-8768-4FE4A5499FD7}"/>
              </a:ext>
            </a:extLst>
          </p:cNvPr>
          <p:cNvSpPr txBox="1"/>
          <p:nvPr/>
        </p:nvSpPr>
        <p:spPr>
          <a:xfrm>
            <a:off x="114720" y="1067917"/>
            <a:ext cx="8914559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Intel provides these materials as-is, with no express or implied warranties. </a:t>
            </a:r>
          </a:p>
          <a:p>
            <a:endParaRPr lang="en-US" sz="1400" dirty="0"/>
          </a:p>
          <a:p>
            <a:r>
              <a:rPr lang="en-US" sz="1400" dirty="0"/>
              <a:t>All products, dates, and figures specified are preliminary, based on current expectations, and are subject to change without notice. </a:t>
            </a:r>
          </a:p>
          <a:p>
            <a:endParaRPr lang="en-US" sz="1400" dirty="0"/>
          </a:p>
          <a:p>
            <a:r>
              <a:rPr lang="en-US" sz="1400" dirty="0"/>
              <a:t>The products described might contain design defects or errors known as errata, which might cause the product to deviate from published specifications. Current, characterized errata are available on request. </a:t>
            </a:r>
          </a:p>
          <a:p>
            <a:endParaRPr lang="en-US" sz="1400" dirty="0"/>
          </a:p>
          <a:p>
            <a:r>
              <a:rPr lang="en-US" sz="1400" dirty="0"/>
              <a:t>Intel technologies might require enabled hardware, software, or service activation. Some results have been estimated or simulated. Your costs and results might vary. </a:t>
            </a:r>
          </a:p>
          <a:p>
            <a:endParaRPr lang="en-US" sz="1400" dirty="0"/>
          </a:p>
          <a:p>
            <a:r>
              <a:rPr lang="en-US" sz="1400" dirty="0"/>
              <a:t>No product or component can be absolutely secure.</a:t>
            </a:r>
          </a:p>
          <a:p>
            <a:endParaRPr lang="en-US" sz="1400" dirty="0"/>
          </a:p>
          <a:p>
            <a:r>
              <a:rPr lang="en-US" sz="1400" dirty="0"/>
              <a:t>© Intel Corporation. Intel, the Intel logo, and other Intel marks are trademarks of Intel Corporation or its subsidiaries. Other names and brands might be claimed as the property of others.</a:t>
            </a: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3751161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AC312-DBBA-4E88-8993-16D666B24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157E6-F584-4973-963A-BE077FE36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951" y="1200151"/>
            <a:ext cx="7280107" cy="597476"/>
          </a:xfrm>
        </p:spPr>
        <p:txBody>
          <a:bodyPr>
            <a:normAutofit/>
          </a:bodyPr>
          <a:lstStyle/>
          <a:p>
            <a:r>
              <a:rPr lang="en-NZ" sz="1800" dirty="0"/>
              <a:t>[PATCH v5] TDX host kernel support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B53CF4-962E-4AD3-8F63-37E2873179F7}"/>
              </a:ext>
            </a:extLst>
          </p:cNvPr>
          <p:cNvSpPr txBox="1"/>
          <p:nvPr/>
        </p:nvSpPr>
        <p:spPr>
          <a:xfrm>
            <a:off x="800100" y="1588763"/>
            <a:ext cx="68943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NZ" sz="1800" dirty="0"/>
              <a:t>https://lore.kernel.org/all/cover.1655894131.git.kai.huang@intel.com/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AC171DE-8E7E-4811-AA61-68B3B8310290}"/>
              </a:ext>
            </a:extLst>
          </p:cNvPr>
          <p:cNvSpPr txBox="1">
            <a:spLocks/>
          </p:cNvSpPr>
          <p:nvPr/>
        </p:nvSpPr>
        <p:spPr>
          <a:xfrm>
            <a:off x="451950" y="1996333"/>
            <a:ext cx="7280107" cy="597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710C7E"/>
              </a:buClr>
              <a:buFont typeface="Arial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710C7E"/>
              </a:buClr>
              <a:buFont typeface="Arial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710C7E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710C7E"/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710C7E"/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800" dirty="0"/>
              <a:t>TDX specs: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4996A-F633-4444-948A-6BB10CA15617}"/>
              </a:ext>
            </a:extLst>
          </p:cNvPr>
          <p:cNvSpPr txBox="1"/>
          <p:nvPr/>
        </p:nvSpPr>
        <p:spPr>
          <a:xfrm>
            <a:off x="800100" y="2433250"/>
            <a:ext cx="70969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NZ" dirty="0"/>
              <a:t>https://www.intel.com/content/www/us/en/developer/articles/technical/intel-trust-domain-extensions.html</a:t>
            </a:r>
          </a:p>
        </p:txBody>
      </p:sp>
    </p:spTree>
    <p:extLst>
      <p:ext uri="{BB962C8B-B14F-4D97-AF65-F5344CB8AC3E}">
        <p14:creationId xmlns:p14="http://schemas.microsoft.com/office/powerpoint/2010/main" val="20179992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025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Introduction</a:t>
            </a:r>
          </a:p>
          <a:p>
            <a:r>
              <a:rPr lang="en-CA" dirty="0">
                <a:solidFill>
                  <a:schemeClr val="bg1">
                    <a:lumMod val="65000"/>
                  </a:schemeClr>
                </a:solidFill>
              </a:rPr>
              <a:t>Design &amp; Implementation</a:t>
            </a:r>
          </a:p>
          <a:p>
            <a:r>
              <a:rPr lang="en-CA" dirty="0">
                <a:solidFill>
                  <a:schemeClr val="bg1">
                    <a:lumMod val="65000"/>
                  </a:schemeClr>
                </a:solidFill>
              </a:rPr>
              <a:t>Current status &amp; Future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1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475D9CC5-A79B-42C6-A2B4-65AEFD647657}"/>
              </a:ext>
            </a:extLst>
          </p:cNvPr>
          <p:cNvSpPr/>
          <p:nvPr/>
        </p:nvSpPr>
        <p:spPr>
          <a:xfrm>
            <a:off x="3294104" y="1077748"/>
            <a:ext cx="4055479" cy="303868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A3EE4A-1486-454E-8EAF-8288D0377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TDX Overview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0706AE-4057-444C-83F9-EFF915D5C800}"/>
              </a:ext>
            </a:extLst>
          </p:cNvPr>
          <p:cNvSpPr/>
          <p:nvPr/>
        </p:nvSpPr>
        <p:spPr>
          <a:xfrm>
            <a:off x="1774720" y="1612824"/>
            <a:ext cx="1168400" cy="3094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1400" dirty="0"/>
              <a:t>VM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4606FC-CF9A-405D-8E58-1B0E236F851F}"/>
              </a:ext>
            </a:extLst>
          </p:cNvPr>
          <p:cNvSpPr/>
          <p:nvPr/>
        </p:nvSpPr>
        <p:spPr>
          <a:xfrm>
            <a:off x="1768798" y="2762005"/>
            <a:ext cx="1168400" cy="4880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1400" dirty="0"/>
              <a:t>VMM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218CC30-0093-4DF8-A2FE-4BD6934C6963}"/>
              </a:ext>
            </a:extLst>
          </p:cNvPr>
          <p:cNvCxnSpPr>
            <a:cxnSpLocks/>
          </p:cNvCxnSpPr>
          <p:nvPr/>
        </p:nvCxnSpPr>
        <p:spPr>
          <a:xfrm>
            <a:off x="2243178" y="2133472"/>
            <a:ext cx="0" cy="479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0A54943-53A2-4B5B-9E3F-6CC40EEB254E}"/>
              </a:ext>
            </a:extLst>
          </p:cNvPr>
          <p:cNvCxnSpPr>
            <a:cxnSpLocks/>
          </p:cNvCxnSpPr>
          <p:nvPr/>
        </p:nvCxnSpPr>
        <p:spPr>
          <a:xfrm flipH="1" flipV="1">
            <a:off x="2480289" y="2133472"/>
            <a:ext cx="7651" cy="479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350C95F-AFDC-4E30-8059-A67FDCEAC1BE}"/>
              </a:ext>
            </a:extLst>
          </p:cNvPr>
          <p:cNvSpPr txBox="1"/>
          <p:nvPr/>
        </p:nvSpPr>
        <p:spPr>
          <a:xfrm>
            <a:off x="1627758" y="2258915"/>
            <a:ext cx="6373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VMEXIT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1BA8FD-1D54-419F-8097-171B3F65CDBB}"/>
              </a:ext>
            </a:extLst>
          </p:cNvPr>
          <p:cNvSpPr txBox="1"/>
          <p:nvPr/>
        </p:nvSpPr>
        <p:spPr>
          <a:xfrm>
            <a:off x="2439132" y="2259352"/>
            <a:ext cx="7210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VMENTRY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7E7C3E-F3FF-4798-BE68-ADB4D5F2C3BA}"/>
              </a:ext>
            </a:extLst>
          </p:cNvPr>
          <p:cNvSpPr/>
          <p:nvPr/>
        </p:nvSpPr>
        <p:spPr>
          <a:xfrm>
            <a:off x="4830432" y="1379983"/>
            <a:ext cx="1334655" cy="44878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1400" dirty="0"/>
              <a:t>Trust Domain</a:t>
            </a:r>
          </a:p>
          <a:p>
            <a:pPr algn="ctr"/>
            <a:r>
              <a:rPr lang="en-NZ" sz="1400" dirty="0"/>
              <a:t>(TD)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084E68-6058-42CD-8CBF-7993AA358067}"/>
              </a:ext>
            </a:extLst>
          </p:cNvPr>
          <p:cNvSpPr/>
          <p:nvPr/>
        </p:nvSpPr>
        <p:spPr>
          <a:xfrm>
            <a:off x="4734010" y="2777565"/>
            <a:ext cx="1554724" cy="488085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sz="1400" dirty="0"/>
              <a:t>The TDX Module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40EBCE0-F696-4583-8B48-8B1FFDEB3660}"/>
              </a:ext>
            </a:extLst>
          </p:cNvPr>
          <p:cNvSpPr/>
          <p:nvPr/>
        </p:nvSpPr>
        <p:spPr>
          <a:xfrm>
            <a:off x="4294406" y="2579950"/>
            <a:ext cx="2407925" cy="1094707"/>
          </a:xfrm>
          <a:prstGeom prst="ellipse">
            <a:avLst/>
          </a:prstGeom>
          <a:noFill/>
          <a:ln w="12700">
            <a:solidFill>
              <a:srgbClr val="00B05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8E3E08C-0971-4233-91E2-45B9F9AB6B73}"/>
              </a:ext>
            </a:extLst>
          </p:cNvPr>
          <p:cNvSpPr/>
          <p:nvPr/>
        </p:nvSpPr>
        <p:spPr>
          <a:xfrm>
            <a:off x="4294407" y="1204082"/>
            <a:ext cx="2407925" cy="832398"/>
          </a:xfrm>
          <a:prstGeom prst="ellipse">
            <a:avLst/>
          </a:prstGeom>
          <a:noFill/>
          <a:ln w="12700">
            <a:solidFill>
              <a:srgbClr val="00B05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C27442-461E-497F-8613-1C956992284C}"/>
              </a:ext>
            </a:extLst>
          </p:cNvPr>
          <p:cNvSpPr txBox="1"/>
          <p:nvPr/>
        </p:nvSpPr>
        <p:spPr>
          <a:xfrm>
            <a:off x="6315550" y="2591778"/>
            <a:ext cx="708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highlight>
                  <a:srgbClr val="00FF00"/>
                </a:highlight>
              </a:rPr>
              <a:t>SEAM</a:t>
            </a:r>
          </a:p>
          <a:p>
            <a:r>
              <a:rPr lang="en-NZ" sz="1000" dirty="0">
                <a:highlight>
                  <a:srgbClr val="00FF00"/>
                </a:highlight>
              </a:rPr>
              <a:t>VMX Root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43AA19E-A2FB-4EB8-90E0-6D3281CAE2D1}"/>
              </a:ext>
            </a:extLst>
          </p:cNvPr>
          <p:cNvSpPr txBox="1"/>
          <p:nvPr/>
        </p:nvSpPr>
        <p:spPr>
          <a:xfrm>
            <a:off x="6315550" y="1422552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highlight>
                  <a:srgbClr val="00FF00"/>
                </a:highlight>
              </a:rPr>
              <a:t>SEAM VMX</a:t>
            </a:r>
          </a:p>
          <a:p>
            <a:r>
              <a:rPr lang="en-NZ" sz="1000" dirty="0">
                <a:highlight>
                  <a:srgbClr val="00FF00"/>
                </a:highlight>
              </a:rPr>
              <a:t>Non Root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060D924-AA91-4245-9EBD-79B22E88EAAE}"/>
              </a:ext>
            </a:extLst>
          </p:cNvPr>
          <p:cNvSpPr txBox="1"/>
          <p:nvPr/>
        </p:nvSpPr>
        <p:spPr>
          <a:xfrm>
            <a:off x="5652345" y="2172704"/>
            <a:ext cx="7210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VMENTRY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D38D5DD-8ABC-4E35-84A8-3F4D49B86336}"/>
              </a:ext>
            </a:extLst>
          </p:cNvPr>
          <p:cNvCxnSpPr>
            <a:cxnSpLocks/>
          </p:cNvCxnSpPr>
          <p:nvPr/>
        </p:nvCxnSpPr>
        <p:spPr>
          <a:xfrm flipV="1">
            <a:off x="5630095" y="2036480"/>
            <a:ext cx="0" cy="51442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1638AE8-64ED-4105-9C15-9E09747A813F}"/>
              </a:ext>
            </a:extLst>
          </p:cNvPr>
          <p:cNvCxnSpPr>
            <a:cxnSpLocks/>
          </p:cNvCxnSpPr>
          <p:nvPr/>
        </p:nvCxnSpPr>
        <p:spPr>
          <a:xfrm>
            <a:off x="5323423" y="2036480"/>
            <a:ext cx="0" cy="51442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6F7CAA6-4D7F-4C5A-BF88-88B38B33CCC5}"/>
              </a:ext>
            </a:extLst>
          </p:cNvPr>
          <p:cNvSpPr txBox="1"/>
          <p:nvPr/>
        </p:nvSpPr>
        <p:spPr>
          <a:xfrm>
            <a:off x="4707193" y="2171151"/>
            <a:ext cx="6162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/>
              <a:t>VMEXIT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1CE3740-8619-404C-AFB3-E65C883DB705}"/>
              </a:ext>
            </a:extLst>
          </p:cNvPr>
          <p:cNvSpPr txBox="1"/>
          <p:nvPr/>
        </p:nvSpPr>
        <p:spPr>
          <a:xfrm>
            <a:off x="4280876" y="3694255"/>
            <a:ext cx="2641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>
                <a:highlight>
                  <a:srgbClr val="00FF00"/>
                </a:highlight>
              </a:rPr>
              <a:t>Secure Arbitration Mode (SEAM)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3AE7A77-7D5D-40CF-9FA0-7C19303F6FA6}"/>
              </a:ext>
            </a:extLst>
          </p:cNvPr>
          <p:cNvCxnSpPr>
            <a:cxnSpLocks/>
          </p:cNvCxnSpPr>
          <p:nvPr/>
        </p:nvCxnSpPr>
        <p:spPr>
          <a:xfrm flipH="1">
            <a:off x="3028397" y="3108564"/>
            <a:ext cx="16377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05F0CBD-8ED0-482D-906B-B3BCF5CC3A56}"/>
              </a:ext>
            </a:extLst>
          </p:cNvPr>
          <p:cNvCxnSpPr>
            <a:cxnSpLocks/>
          </p:cNvCxnSpPr>
          <p:nvPr/>
        </p:nvCxnSpPr>
        <p:spPr>
          <a:xfrm>
            <a:off x="3028397" y="2930653"/>
            <a:ext cx="1637787" cy="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E4A90C7-38A5-448F-A938-C1E0A2FFF194}"/>
              </a:ext>
            </a:extLst>
          </p:cNvPr>
          <p:cNvSpPr txBox="1"/>
          <p:nvPr/>
        </p:nvSpPr>
        <p:spPr>
          <a:xfrm>
            <a:off x="3429812" y="2668994"/>
            <a:ext cx="8257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highlight>
                  <a:srgbClr val="00FF00"/>
                </a:highlight>
              </a:rPr>
              <a:t>SEAMCALL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0411F15-FB34-40BF-A609-6D26F72ED76E}"/>
              </a:ext>
            </a:extLst>
          </p:cNvPr>
          <p:cNvSpPr txBox="1"/>
          <p:nvPr/>
        </p:nvSpPr>
        <p:spPr>
          <a:xfrm>
            <a:off x="3430897" y="3144517"/>
            <a:ext cx="8257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highlight>
                  <a:srgbClr val="00FF00"/>
                </a:highlight>
              </a:rPr>
              <a:t>SEAMRET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356C0C77-262F-4BEE-83BF-C508EDC59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952" y="1200151"/>
            <a:ext cx="1225024" cy="3394472"/>
          </a:xfrm>
        </p:spPr>
        <p:txBody>
          <a:bodyPr/>
          <a:lstStyle/>
          <a:p>
            <a:endParaRPr lang="en-NZ" dirty="0"/>
          </a:p>
          <a:p>
            <a:endParaRPr lang="en-NZ" dirty="0"/>
          </a:p>
        </p:txBody>
      </p:sp>
      <p:pic>
        <p:nvPicPr>
          <p:cNvPr id="44" name="Picture 43" descr="Icon&#10;&#10;Description automatically generated">
            <a:extLst>
              <a:ext uri="{FF2B5EF4-FFF2-40B4-BE49-F238E27FC236}">
                <a16:creationId xmlns:a16="http://schemas.microsoft.com/office/drawing/2014/main" id="{2ACF22C2-2A8E-4252-A82E-7520322B8D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6115" y="1356842"/>
            <a:ext cx="627263" cy="627263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3C23641A-D0BA-4420-BDAF-E80D461DF0A0}"/>
              </a:ext>
            </a:extLst>
          </p:cNvPr>
          <p:cNvSpPr txBox="1"/>
          <p:nvPr/>
        </p:nvSpPr>
        <p:spPr>
          <a:xfrm>
            <a:off x="3396522" y="1982065"/>
            <a:ext cx="8068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highlight>
                  <a:srgbClr val="00FF00"/>
                </a:highlight>
              </a:rPr>
              <a:t>TDX </a:t>
            </a:r>
            <a:r>
              <a:rPr lang="en-NZ" sz="1000" dirty="0" err="1">
                <a:highlight>
                  <a:srgbClr val="00FF00"/>
                </a:highlight>
              </a:rPr>
              <a:t>KeyIDs</a:t>
            </a:r>
            <a:endParaRPr lang="en-NZ" sz="1000" dirty="0">
              <a:highlight>
                <a:srgbClr val="00FF00"/>
              </a:highlight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69944B3-DE0D-4BA3-A058-1201A8DA167A}"/>
              </a:ext>
            </a:extLst>
          </p:cNvPr>
          <p:cNvSpPr txBox="1"/>
          <p:nvPr/>
        </p:nvSpPr>
        <p:spPr>
          <a:xfrm>
            <a:off x="4754990" y="3299069"/>
            <a:ext cx="1624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00" dirty="0">
                <a:highlight>
                  <a:srgbClr val="00FF00"/>
                </a:highlight>
              </a:rPr>
              <a:t>SEAMRR (Ranger Register)</a:t>
            </a:r>
          </a:p>
        </p:txBody>
      </p:sp>
    </p:spTree>
    <p:extLst>
      <p:ext uri="{BB962C8B-B14F-4D97-AF65-F5344CB8AC3E}">
        <p14:creationId xmlns:p14="http://schemas.microsoft.com/office/powerpoint/2010/main" val="3178300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E0277-D58E-47FD-BE14-76EF66E6C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The TDX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DF263-4367-4E49-A8A7-D3D3133E9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951" y="1200151"/>
            <a:ext cx="7280107" cy="3590058"/>
          </a:xfrm>
        </p:spPr>
        <p:txBody>
          <a:bodyPr>
            <a:normAutofit/>
          </a:bodyPr>
          <a:lstStyle/>
          <a:p>
            <a:r>
              <a:rPr lang="en-NZ" sz="1800" dirty="0"/>
              <a:t>CPU attested trusted VMM</a:t>
            </a:r>
          </a:p>
          <a:p>
            <a:pPr lvl="1"/>
            <a:r>
              <a:rPr lang="en-NZ" sz="1600" dirty="0"/>
              <a:t>Eventually loaded by ACM</a:t>
            </a:r>
          </a:p>
          <a:p>
            <a:r>
              <a:rPr lang="en-NZ" sz="1800" dirty="0"/>
              <a:t>Implements SEAMCALL leaf functions to</a:t>
            </a:r>
          </a:p>
          <a:p>
            <a:pPr lvl="1"/>
            <a:r>
              <a:rPr lang="en-NZ" sz="1600" dirty="0"/>
              <a:t>Initialize the TDX module</a:t>
            </a:r>
          </a:p>
          <a:p>
            <a:pPr lvl="1"/>
            <a:r>
              <a:rPr lang="en-NZ" sz="1600" dirty="0"/>
              <a:t>Create and run TDX guests</a:t>
            </a:r>
          </a:p>
          <a:p>
            <a:r>
              <a:rPr lang="en-NZ" sz="1900" dirty="0"/>
              <a:t>Loaded by BIOS in practice</a:t>
            </a:r>
          </a:p>
          <a:p>
            <a:r>
              <a:rPr lang="en-NZ" sz="1900" dirty="0"/>
              <a:t>Kernel/VMM needs to initialize it</a:t>
            </a:r>
          </a:p>
          <a:p>
            <a:r>
              <a:rPr lang="en-NZ" sz="1900" dirty="0"/>
              <a:t>Can be runtime updated by kernel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9384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1BE54-95F1-4172-B8FF-CF73AB79A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TDX Module Memory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44152-C646-4A95-A29C-112EC17CA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951" y="1200150"/>
            <a:ext cx="8068593" cy="3662795"/>
          </a:xfrm>
        </p:spPr>
        <p:txBody>
          <a:bodyPr>
            <a:normAutofit fontScale="85000" lnSpcReduction="10000"/>
          </a:bodyPr>
          <a:lstStyle/>
          <a:p>
            <a:r>
              <a:rPr lang="en-NZ" sz="2100" dirty="0"/>
              <a:t>Convertible Memory Regions (CMR)</a:t>
            </a:r>
          </a:p>
          <a:p>
            <a:pPr lvl="1"/>
            <a:r>
              <a:rPr lang="en-NZ" sz="1900" dirty="0"/>
              <a:t>Generated by BIOS and verified by MCHECK</a:t>
            </a:r>
          </a:p>
          <a:p>
            <a:pPr lvl="1"/>
            <a:r>
              <a:rPr lang="en-NZ" sz="1900" dirty="0"/>
              <a:t>Static during machine runtime</a:t>
            </a:r>
          </a:p>
          <a:p>
            <a:r>
              <a:rPr lang="en-NZ" sz="2100" dirty="0"/>
              <a:t>Physical Address Metadata Table (PAMT)</a:t>
            </a:r>
          </a:p>
          <a:p>
            <a:pPr lvl="1"/>
            <a:r>
              <a:rPr lang="en-NZ" sz="1900" dirty="0"/>
              <a:t>One entry for each page to track TDX memory page ownership &amp; status.</a:t>
            </a:r>
          </a:p>
          <a:p>
            <a:pPr lvl="1"/>
            <a:r>
              <a:rPr lang="en-NZ" sz="1900" dirty="0"/>
              <a:t>Similar to kernel’s ‘struct page’.</a:t>
            </a:r>
          </a:p>
          <a:p>
            <a:r>
              <a:rPr lang="en-NZ" sz="2100" dirty="0"/>
              <a:t>TD Memory Regions (TDMR) </a:t>
            </a:r>
          </a:p>
          <a:p>
            <a:pPr lvl="1"/>
            <a:r>
              <a:rPr lang="en-NZ" sz="1900" dirty="0"/>
              <a:t>TDX only supports limited number of TDMRs</a:t>
            </a:r>
          </a:p>
          <a:p>
            <a:pPr lvl="1"/>
            <a:r>
              <a:rPr lang="en-NZ" sz="1900" dirty="0"/>
              <a:t>TDMR must be 1G aligned and in 1G granularity</a:t>
            </a:r>
          </a:p>
          <a:p>
            <a:pPr lvl="1"/>
            <a:r>
              <a:rPr lang="en-NZ" sz="1900" dirty="0"/>
              <a:t>Per-TDMR PAMTs to track this TDMR’s memory page status</a:t>
            </a:r>
          </a:p>
          <a:p>
            <a:pPr lvl="2"/>
            <a:r>
              <a:rPr lang="en-NZ" sz="1600" dirty="0"/>
              <a:t>One PAMT (physically contiguous) for each page size (4K, 2M, 1G).</a:t>
            </a:r>
          </a:p>
          <a:p>
            <a:pPr lvl="1"/>
            <a:r>
              <a:rPr lang="en-NZ" sz="1900" dirty="0"/>
              <a:t>Limited number of reserved areas per-TDMR for memory holes and PAMTs </a:t>
            </a:r>
          </a:p>
        </p:txBody>
      </p:sp>
    </p:spTree>
    <p:extLst>
      <p:ext uri="{BB962C8B-B14F-4D97-AF65-F5344CB8AC3E}">
        <p14:creationId xmlns:p14="http://schemas.microsoft.com/office/powerpoint/2010/main" val="874264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4275B-195B-4C87-AF9C-9320BFF84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Initializing the TDX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169CB-612B-48EB-8658-6DEC640CE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951" y="1200151"/>
            <a:ext cx="7280107" cy="3725140"/>
          </a:xfrm>
        </p:spPr>
        <p:txBody>
          <a:bodyPr>
            <a:normAutofit/>
          </a:bodyPr>
          <a:lstStyle/>
          <a:p>
            <a:r>
              <a:rPr lang="en-NZ" sz="1800" dirty="0"/>
              <a:t>Global-scope initialization</a:t>
            </a:r>
          </a:p>
          <a:p>
            <a:r>
              <a:rPr lang="en-NZ" sz="1800" dirty="0"/>
              <a:t>Logical-CPU scope initialization on all logical CPUs.</a:t>
            </a:r>
          </a:p>
          <a:p>
            <a:r>
              <a:rPr lang="en-NZ" sz="1800" dirty="0"/>
              <a:t>Construct TDMRs to cover all TDX memory regions</a:t>
            </a:r>
          </a:p>
          <a:p>
            <a:r>
              <a:rPr lang="en-NZ" sz="1800" dirty="0"/>
              <a:t>Configure the TDX module</a:t>
            </a:r>
          </a:p>
          <a:p>
            <a:pPr lvl="1"/>
            <a:r>
              <a:rPr lang="en-NZ" sz="1600" dirty="0"/>
              <a:t>Array of TDMRs</a:t>
            </a:r>
          </a:p>
          <a:p>
            <a:pPr lvl="1"/>
            <a:r>
              <a:rPr lang="en-NZ" sz="1600" dirty="0"/>
              <a:t>Global TDX </a:t>
            </a:r>
            <a:r>
              <a:rPr lang="en-NZ" sz="1600" dirty="0" err="1"/>
              <a:t>KeyID</a:t>
            </a:r>
            <a:endParaRPr lang="en-NZ" sz="1600" dirty="0"/>
          </a:p>
          <a:p>
            <a:r>
              <a:rPr lang="en-NZ" sz="1800" dirty="0"/>
              <a:t>Flush cache of all PAMTs</a:t>
            </a:r>
          </a:p>
          <a:p>
            <a:r>
              <a:rPr lang="en-NZ" sz="1800" dirty="0"/>
              <a:t>Configure the global TDX </a:t>
            </a:r>
            <a:r>
              <a:rPr lang="en-NZ" sz="1800" dirty="0" err="1"/>
              <a:t>KeyID</a:t>
            </a:r>
            <a:r>
              <a:rPr lang="en-NZ" sz="1800" dirty="0"/>
              <a:t> on all packages</a:t>
            </a:r>
          </a:p>
          <a:p>
            <a:r>
              <a:rPr lang="en-NZ" sz="1800" dirty="0"/>
              <a:t>Initialize TDX usable memory regions</a:t>
            </a:r>
          </a:p>
        </p:txBody>
      </p:sp>
    </p:spTree>
    <p:extLst>
      <p:ext uri="{BB962C8B-B14F-4D97-AF65-F5344CB8AC3E}">
        <p14:creationId xmlns:p14="http://schemas.microsoft.com/office/powerpoint/2010/main" val="328339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CA" dirty="0"/>
              <a:t>Design &amp; Implementation</a:t>
            </a:r>
          </a:p>
          <a:p>
            <a:r>
              <a:rPr lang="en-CA" dirty="0">
                <a:solidFill>
                  <a:schemeClr val="bg1">
                    <a:lumMod val="65000"/>
                  </a:schemeClr>
                </a:solidFill>
              </a:rPr>
              <a:t>Current status &amp; Future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042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C4314-5699-445E-8E1A-79A5CE814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High Level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A9846-18FA-47F1-800F-DFC5C4039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951" y="1200151"/>
            <a:ext cx="8438049" cy="3647208"/>
          </a:xfrm>
        </p:spPr>
        <p:txBody>
          <a:bodyPr>
            <a:normAutofit/>
          </a:bodyPr>
          <a:lstStyle/>
          <a:p>
            <a:r>
              <a:rPr lang="en-NZ" sz="1800" dirty="0"/>
              <a:t>Minimal code to enable TDX at first submission</a:t>
            </a:r>
          </a:p>
          <a:p>
            <a:pPr lvl="1"/>
            <a:r>
              <a:rPr lang="en-NZ" sz="1600" dirty="0"/>
              <a:t>Additional functionalities/optimizations in future</a:t>
            </a:r>
          </a:p>
          <a:p>
            <a:r>
              <a:rPr lang="en-NZ" sz="1800" dirty="0"/>
              <a:t>Initialize the TDX module at runtime</a:t>
            </a:r>
          </a:p>
          <a:p>
            <a:pPr lvl="1"/>
            <a:r>
              <a:rPr lang="en-NZ" sz="1600" dirty="0"/>
              <a:t>Avoid non-trivial memory/CPU-time consumption when not used.</a:t>
            </a:r>
          </a:p>
          <a:p>
            <a:pPr lvl="1"/>
            <a:r>
              <a:rPr lang="en-NZ" sz="1600" dirty="0"/>
              <a:t>Avoid doing VMXON in (non-KVM) core-kernel</a:t>
            </a:r>
          </a:p>
          <a:p>
            <a:pPr lvl="2"/>
            <a:r>
              <a:rPr lang="en-NZ" sz="1400" dirty="0"/>
              <a:t>SEAMCALL requires CPU in VMX operation</a:t>
            </a:r>
          </a:p>
          <a:p>
            <a:pPr lvl="2"/>
            <a:r>
              <a:rPr lang="en-NZ" sz="1400" dirty="0"/>
              <a:t>KVM is (so far) the only user of TDX, and KVM already handles VMXON/VMXOFF.</a:t>
            </a:r>
          </a:p>
          <a:p>
            <a:pPr lvl="2"/>
            <a:r>
              <a:rPr lang="en-NZ" sz="1400" dirty="0"/>
              <a:t>A reference-based VMXON/VMXOFF is likely needed in the future for TDX</a:t>
            </a:r>
          </a:p>
          <a:p>
            <a:pPr lvl="1"/>
            <a:r>
              <a:rPr lang="en-NZ" sz="1600" dirty="0"/>
              <a:t>More flexible to support TDX module runtime update</a:t>
            </a:r>
          </a:p>
          <a:p>
            <a:r>
              <a:rPr lang="en-NZ" sz="1800" dirty="0"/>
              <a:t>Core-kernel to provide one function to allow caller(s) to enable TDX.</a:t>
            </a:r>
          </a:p>
          <a:p>
            <a:pPr lvl="1"/>
            <a:r>
              <a:rPr lang="en-NZ" sz="1600" dirty="0" err="1"/>
              <a:t>i.e</a:t>
            </a:r>
            <a:r>
              <a:rPr lang="en-NZ" sz="1600" dirty="0"/>
              <a:t> </a:t>
            </a:r>
            <a:r>
              <a:rPr lang="en-NZ" sz="1600" dirty="0" err="1"/>
              <a:t>tdx_init</a:t>
            </a:r>
            <a:r>
              <a:rPr lang="en-NZ" sz="1600" dirty="0"/>
              <a:t>(), protected with state machine and mutex against multiple callers.</a:t>
            </a:r>
          </a:p>
        </p:txBody>
      </p:sp>
    </p:spTree>
    <p:extLst>
      <p:ext uri="{BB962C8B-B14F-4D97-AF65-F5344CB8AC3E}">
        <p14:creationId xmlns:p14="http://schemas.microsoft.com/office/powerpoint/2010/main" val="2821462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370BB96ECDA94DB117A2817C8D633C" ma:contentTypeVersion="8" ma:contentTypeDescription="Create a new document." ma:contentTypeScope="" ma:versionID="abeb58a8604745b2ed281daf8f4c2cd5">
  <xsd:schema xmlns:xsd="http://www.w3.org/2001/XMLSchema" xmlns:xs="http://www.w3.org/2001/XMLSchema" xmlns:p="http://schemas.microsoft.com/office/2006/metadata/properties" xmlns:ns2="ede1df46-3922-41c8-a1b5-82b1039e5afb" xmlns:ns3="f054f5e6-1797-4662-9917-712322f598f1" targetNamespace="http://schemas.microsoft.com/office/2006/metadata/properties" ma:root="true" ma:fieldsID="bc50f7c4d822565bed1bb7b359ea6fbf" ns2:_="" ns3:_="">
    <xsd:import namespace="ede1df46-3922-41c8-a1b5-82b1039e5afb"/>
    <xsd:import namespace="f054f5e6-1797-4662-9917-712322f598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e1df46-3922-41c8-a1b5-82b1039e5a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54f5e6-1797-4662-9917-712322f598f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5407F1-8240-45FB-AF5E-69C501E43453}">
  <ds:schemaRefs>
    <ds:schemaRef ds:uri="ede1df46-3922-41c8-a1b5-82b1039e5afb"/>
    <ds:schemaRef ds:uri="f054f5e6-1797-4662-9917-712322f598f1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D892F16-AF3C-4314-B0F8-46350BA214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e1df46-3922-41c8-a1b5-82b1039e5afb"/>
    <ds:schemaRef ds:uri="f054f5e6-1797-4662-9917-712322f598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F76320E-ABD9-40E7-9149-2EC5DCCB0A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4121</TotalTime>
  <Words>1147</Words>
  <Application>Microsoft Office PowerPoint</Application>
  <PresentationFormat>On-screen Show (16:9)</PresentationFormat>
  <Paragraphs>160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Helvetica Neue Light</vt:lpstr>
      <vt:lpstr>intel-clear</vt:lpstr>
      <vt:lpstr>Arial</vt:lpstr>
      <vt:lpstr>Calibri</vt:lpstr>
      <vt:lpstr>Office Theme</vt:lpstr>
      <vt:lpstr>PowerPoint Presentation</vt:lpstr>
      <vt:lpstr>Notices and Disclaimers</vt:lpstr>
      <vt:lpstr>Agenda</vt:lpstr>
      <vt:lpstr>TDX Overview</vt:lpstr>
      <vt:lpstr>The TDX Module</vt:lpstr>
      <vt:lpstr>TDX Module Memory Management</vt:lpstr>
      <vt:lpstr>Initializing the TDX Module</vt:lpstr>
      <vt:lpstr>Agenda</vt:lpstr>
      <vt:lpstr>High Level Design</vt:lpstr>
      <vt:lpstr>TDX Memory Policy</vt:lpstr>
      <vt:lpstr>Constructing/Initializing TDMRs</vt:lpstr>
      <vt:lpstr>Interaction with ACPI Memory Hotplug</vt:lpstr>
      <vt:lpstr>Interaction with ACPI CPU Hotplug</vt:lpstr>
      <vt:lpstr>Handle ACPI CPU/Memory Hotplug</vt:lpstr>
      <vt:lpstr>Handle ACPI CPU/Memory Hotplug (2)</vt:lpstr>
      <vt:lpstr>Kexec() Support</vt:lpstr>
      <vt:lpstr>Agenda</vt:lpstr>
      <vt:lpstr>Current Status</vt:lpstr>
      <vt:lpstr>Future work</vt:lpstr>
      <vt:lpstr>Reference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Huang, Kai</dc:creator>
  <cp:lastModifiedBy>Huang, Kai</cp:lastModifiedBy>
  <cp:revision>95</cp:revision>
  <dcterms:created xsi:type="dcterms:W3CDTF">2015-04-06T18:30:18Z</dcterms:created>
  <dcterms:modified xsi:type="dcterms:W3CDTF">2022-09-09T03:36:51Z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0x010100BB370BB96ECDA94DB117A2817C8D633C</vt:lpwstr>
  </property>
</Properties>
</file>