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Montserrat SemiBold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Montserrat Medium"/>
      <p:regular r:id="rId46"/>
      <p:bold r:id="rId47"/>
      <p:italic r:id="rId48"/>
      <p:boldItalic r:id="rId49"/>
    </p:embeddedFont>
    <p:embeddedFont>
      <p:font typeface="Montserrat Ligh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FA2CE2-50EF-4279-8060-83524FF9102A}">
  <a:tblStyle styleId="{D6FA2CE2-50EF-4279-8060-83524FF910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MontserratSemiBold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MontserratMedium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Medium-italic.fntdata"/><Relationship Id="rId47" Type="http://schemas.openxmlformats.org/officeDocument/2006/relationships/font" Target="fonts/MontserratMedium-bold.fntdata"/><Relationship Id="rId49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MontserratSemiBold-bold.fntdata"/><Relationship Id="rId38" Type="http://schemas.openxmlformats.org/officeDocument/2006/relationships/font" Target="fonts/MontserratSemiBold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Light-bold.fntdata"/><Relationship Id="rId50" Type="http://schemas.openxmlformats.org/officeDocument/2006/relationships/font" Target="fonts/MontserratLight-regular.fntdata"/><Relationship Id="rId53" Type="http://schemas.openxmlformats.org/officeDocument/2006/relationships/font" Target="fonts/MontserratLight-boldItalic.fntdata"/><Relationship Id="rId52" Type="http://schemas.openxmlformats.org/officeDocument/2006/relationships/font" Target="fonts/Montserrat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7c8ebef21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47c8ebef21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4a64f11d4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4a64f11d4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4a64f11d4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4a64f11d4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4a64f11d4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4a64f11d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489d3388b0_0_1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489d3388b0_0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4a64f11d4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4a64f11d4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481aff415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481aff415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489d3388b0_0_1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489d3388b0_0_1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4a64f11d4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4a64f11d4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4a64f11d4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4a64f11d4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4a64f11d4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4a64f11d4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5c3b32173d_5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5c3b32173d_5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481aff41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481aff41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eventually compare live migrations with and without SPP on the basis of total migration time. We see a significant decrease in total migration time for the PCVM and a minor improvement for the kernel build process.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fe5f0a51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fe5f0a51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4a64f11d4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14a64f11d4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489d3388b0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489d3388b0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4a64f11d4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4a64f11d4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52be7b2f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52be7b2f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4a64f11d4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4a64f11d4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D4D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4a64f11d4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4a64f11d4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4a64f11d4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14a64f11d4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4a64f11d4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4a64f11d4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489d3388b0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489d3388b0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489d3388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489d3388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481aff41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481aff41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81ad1f99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581ad1f99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4a64f11d4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4a64f11d4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c3b32173d_5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c3b32173d_5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a64f11d4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a64f11d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5c3b32173d_5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5c3b32173d_5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489d3388b0_0_1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489d3388b0_0_1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Title slide" showMasterSp="0">
  <p:cSld name="BlueGreen_Title slide">
    <p:bg>
      <p:bgPr>
        <a:gradFill>
          <a:gsLst>
            <a:gs pos="0">
              <a:schemeClr val="lt2"/>
            </a:gs>
            <a:gs pos="50000">
              <a:schemeClr val="accent5"/>
            </a:gs>
            <a:gs pos="100000">
              <a:srgbClr val="B0D235"/>
            </a:gs>
          </a:gsLst>
          <a:lin ang="18900044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4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63" name="Google Shape;63;p14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14"/>
          <p:cNvSpPr txBox="1"/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67" name="Google Shape;67;p14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68" name="Google Shape;68;p14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71" name="Google Shape;71;p14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72" name="Google Shape;72;p14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Title slide" showMasterSp="0">
  <p:cSld name="PurpleTeal_Title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5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86" name="Google Shape;86;p15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89" name="Google Shape;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5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91" name="Google Shape;91;p15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5"/>
          <p:cNvSpPr txBox="1"/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95" name="Google Shape;95;p15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96" name="Google Shape;96;p15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Title slide" showMasterSp="0">
  <p:cSld name="GreenOrange_Titl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6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110" name="Google Shape;110;p16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112" name="Google Shape;112;p16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13" name="Google Shape;11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6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115" name="Google Shape;115;p16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6"/>
          <p:cNvSpPr txBox="1"/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119" name="Google Shape;119;p16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120" name="Google Shape;120;p16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Divider slide" showMasterSp="0">
  <p:cSld name="PurpleTeal_Divider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7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134" name="Google Shape;134;p17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136" name="Google Shape;136;p17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37" name="Google Shape;13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4" y="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7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139" name="Google Shape;139;p17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149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7"/>
          <p:cNvSpPr txBox="1"/>
          <p:nvPr>
            <p:ph type="ctrTitle"/>
          </p:nvPr>
        </p:nvSpPr>
        <p:spPr>
          <a:xfrm>
            <a:off x="1143000" y="21754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143" name="Google Shape;143;p17"/>
          <p:cNvGrpSpPr/>
          <p:nvPr/>
        </p:nvGrpSpPr>
        <p:grpSpPr>
          <a:xfrm>
            <a:off x="3430618" y="1730478"/>
            <a:ext cx="2282779" cy="283016"/>
            <a:chOff x="1757363" y="3146425"/>
            <a:chExt cx="6607175" cy="819149"/>
          </a:xfrm>
        </p:grpSpPr>
        <p:sp>
          <p:nvSpPr>
            <p:cNvPr id="144" name="Google Shape;144;p17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Green_Agenda" showMasterSp="0">
  <p:cSld name="BlueGreen_Agenda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>
            <a:off x="-35450" y="-39175"/>
            <a:ext cx="3950400" cy="52188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5A906C"/>
              </a:gs>
              <a:gs pos="100000">
                <a:srgbClr val="B0D235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9" name="Google Shape;159;p18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160" name="Google Shape;160;p18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18"/>
          <p:cNvSpPr txBox="1"/>
          <p:nvPr>
            <p:ph idx="1" type="subTitle"/>
          </p:nvPr>
        </p:nvSpPr>
        <p:spPr>
          <a:xfrm>
            <a:off x="4741625" y="497525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2" type="subTitle"/>
          </p:nvPr>
        </p:nvSpPr>
        <p:spPr>
          <a:xfrm>
            <a:off x="4741625" y="1449000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18"/>
          <p:cNvSpPr txBox="1"/>
          <p:nvPr>
            <p:ph idx="3" type="subTitle"/>
          </p:nvPr>
        </p:nvSpPr>
        <p:spPr>
          <a:xfrm>
            <a:off x="4741625" y="2340175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18"/>
          <p:cNvSpPr txBox="1"/>
          <p:nvPr>
            <p:ph idx="4" type="subTitle"/>
          </p:nvPr>
        </p:nvSpPr>
        <p:spPr>
          <a:xfrm>
            <a:off x="4741625" y="3299175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18"/>
          <p:cNvSpPr txBox="1"/>
          <p:nvPr>
            <p:ph idx="5" type="subTitle"/>
          </p:nvPr>
        </p:nvSpPr>
        <p:spPr>
          <a:xfrm>
            <a:off x="4741625" y="4236050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18"/>
          <p:cNvSpPr txBox="1"/>
          <p:nvPr/>
        </p:nvSpPr>
        <p:spPr>
          <a:xfrm>
            <a:off x="4336650" y="821025"/>
            <a:ext cx="4818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9" name="Google Shape;169;p18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0" name="Google Shape;170;p18"/>
          <p:cNvSpPr txBox="1"/>
          <p:nvPr>
            <p:ph idx="6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3" name="Google Shape;173;p19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19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19"/>
          <p:cNvSpPr txBox="1"/>
          <p:nvPr>
            <p:ph idx="2" type="subTitle"/>
          </p:nvPr>
        </p:nvSpPr>
        <p:spPr>
          <a:xfrm>
            <a:off x="471225" y="10427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3">
  <p:cSld name="OBJECT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0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2" type="subTitle"/>
          </p:nvPr>
        </p:nvSpPr>
        <p:spPr>
          <a:xfrm>
            <a:off x="471225" y="1042725"/>
            <a:ext cx="26772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3 1">
  <p:cSld name="OBJECT_3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2" type="subTitle"/>
          </p:nvPr>
        </p:nvSpPr>
        <p:spPr>
          <a:xfrm>
            <a:off x="471225" y="1042725"/>
            <a:ext cx="8215500" cy="5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2">
  <p:cSld name="OBJECT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2"/>
          <p:cNvSpPr txBox="1"/>
          <p:nvPr>
            <p:ph type="title"/>
          </p:nvPr>
        </p:nvSpPr>
        <p:spPr>
          <a:xfrm>
            <a:off x="457200" y="299750"/>
            <a:ext cx="70710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89" name="Google Shape;189;p22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0" name="Google Shape;190;p22"/>
          <p:cNvSpPr txBox="1"/>
          <p:nvPr>
            <p:ph idx="2" type="subTitle"/>
          </p:nvPr>
        </p:nvSpPr>
        <p:spPr>
          <a:xfrm>
            <a:off x="460350" y="1021800"/>
            <a:ext cx="8226600" cy="332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3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1">
  <p:cSld name="OBJECT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1984900" y="1347225"/>
            <a:ext cx="980100" cy="9801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3" name="Google Shape;193;p23"/>
          <p:cNvSpPr/>
          <p:nvPr/>
        </p:nvSpPr>
        <p:spPr>
          <a:xfrm>
            <a:off x="184180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634125" y="1347225"/>
            <a:ext cx="980100" cy="9801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5" name="Google Shape;195;p23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2071600" y="1433925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45985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720813" y="1433925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>
            <a:off x="0" y="2005200"/>
            <a:ext cx="648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3"/>
          <p:cNvCxnSpPr/>
          <p:nvPr/>
        </p:nvCxnSpPr>
        <p:spPr>
          <a:xfrm>
            <a:off x="1614225" y="2001925"/>
            <a:ext cx="39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02" name="Google Shape;202;p23"/>
          <p:cNvSpPr/>
          <p:nvPr/>
        </p:nvSpPr>
        <p:spPr>
          <a:xfrm>
            <a:off x="3366850" y="1347225"/>
            <a:ext cx="980100" cy="9801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3" name="Google Shape;203;p23"/>
          <p:cNvSpPr/>
          <p:nvPr/>
        </p:nvSpPr>
        <p:spPr>
          <a:xfrm>
            <a:off x="322375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3453550" y="1407025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4786250" y="1347225"/>
            <a:ext cx="980100" cy="9801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6" name="Google Shape;206;p23"/>
          <p:cNvSpPr/>
          <p:nvPr/>
        </p:nvSpPr>
        <p:spPr>
          <a:xfrm>
            <a:off x="464315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4872950" y="1424250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6186925" y="1347225"/>
            <a:ext cx="980100" cy="9801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09" name="Google Shape;209;p23"/>
          <p:cNvSpPr/>
          <p:nvPr/>
        </p:nvSpPr>
        <p:spPr>
          <a:xfrm>
            <a:off x="6043825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6273625" y="1424250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7587600" y="1347225"/>
            <a:ext cx="980100" cy="9801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2" name="Google Shape;212;p23"/>
          <p:cNvSpPr/>
          <p:nvPr/>
        </p:nvSpPr>
        <p:spPr>
          <a:xfrm>
            <a:off x="7444500" y="1312775"/>
            <a:ext cx="1266300" cy="72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7674300" y="1424250"/>
            <a:ext cx="806700" cy="806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cxnSp>
        <p:nvCxnSpPr>
          <p:cNvPr id="214" name="Google Shape;214;p23"/>
          <p:cNvCxnSpPr/>
          <p:nvPr/>
        </p:nvCxnSpPr>
        <p:spPr>
          <a:xfrm>
            <a:off x="2970475" y="2036375"/>
            <a:ext cx="39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3"/>
          <p:cNvCxnSpPr/>
          <p:nvPr/>
        </p:nvCxnSpPr>
        <p:spPr>
          <a:xfrm>
            <a:off x="4327800" y="2036375"/>
            <a:ext cx="481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3"/>
          <p:cNvCxnSpPr/>
          <p:nvPr/>
        </p:nvCxnSpPr>
        <p:spPr>
          <a:xfrm>
            <a:off x="5735888" y="2036375"/>
            <a:ext cx="481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3"/>
          <p:cNvCxnSpPr/>
          <p:nvPr/>
        </p:nvCxnSpPr>
        <p:spPr>
          <a:xfrm>
            <a:off x="7136550" y="2036375"/>
            <a:ext cx="481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3"/>
          <p:cNvCxnSpPr/>
          <p:nvPr/>
        </p:nvCxnSpPr>
        <p:spPr>
          <a:xfrm>
            <a:off x="8567700" y="2036375"/>
            <a:ext cx="648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19" name="Google Shape;219;p23"/>
          <p:cNvSpPr txBox="1"/>
          <p:nvPr>
            <p:ph idx="1" type="subTitle"/>
          </p:nvPr>
        </p:nvSpPr>
        <p:spPr>
          <a:xfrm>
            <a:off x="473475" y="2597100"/>
            <a:ext cx="1301400" cy="17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2" type="subTitle"/>
          </p:nvPr>
        </p:nvSpPr>
        <p:spPr>
          <a:xfrm>
            <a:off x="1824250" y="2597100"/>
            <a:ext cx="1301400" cy="17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3" type="subTitle"/>
          </p:nvPr>
        </p:nvSpPr>
        <p:spPr>
          <a:xfrm>
            <a:off x="3224925" y="2597100"/>
            <a:ext cx="1301400" cy="17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2" name="Google Shape;222;p23"/>
          <p:cNvSpPr txBox="1"/>
          <p:nvPr>
            <p:ph idx="4" type="subTitle"/>
          </p:nvPr>
        </p:nvSpPr>
        <p:spPr>
          <a:xfrm>
            <a:off x="4625600" y="2597100"/>
            <a:ext cx="1301400" cy="17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3" name="Google Shape;223;p23"/>
          <p:cNvSpPr txBox="1"/>
          <p:nvPr>
            <p:ph idx="5" type="subTitle"/>
          </p:nvPr>
        </p:nvSpPr>
        <p:spPr>
          <a:xfrm>
            <a:off x="6026275" y="2597100"/>
            <a:ext cx="1301400" cy="17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4" name="Google Shape;224;p23"/>
          <p:cNvSpPr txBox="1"/>
          <p:nvPr>
            <p:ph idx="6" type="subTitle"/>
          </p:nvPr>
        </p:nvSpPr>
        <p:spPr>
          <a:xfrm>
            <a:off x="7426950" y="2597100"/>
            <a:ext cx="1301400" cy="17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5" name="Google Shape;225;p23"/>
          <p:cNvSpPr txBox="1"/>
          <p:nvPr>
            <p:ph idx="7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8" type="title"/>
          </p:nvPr>
        </p:nvSpPr>
        <p:spPr>
          <a:xfrm>
            <a:off x="776950" y="1635625"/>
            <a:ext cx="648300" cy="5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9" type="title"/>
          </p:nvPr>
        </p:nvSpPr>
        <p:spPr>
          <a:xfrm>
            <a:off x="2150800" y="1635625"/>
            <a:ext cx="648300" cy="5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13" type="title"/>
          </p:nvPr>
        </p:nvSpPr>
        <p:spPr>
          <a:xfrm>
            <a:off x="3551475" y="1635625"/>
            <a:ext cx="648300" cy="5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idx="14" type="title"/>
          </p:nvPr>
        </p:nvSpPr>
        <p:spPr>
          <a:xfrm>
            <a:off x="4948450" y="1635625"/>
            <a:ext cx="648300" cy="5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0" name="Google Shape;230;p23"/>
          <p:cNvSpPr txBox="1"/>
          <p:nvPr>
            <p:ph idx="15" type="title"/>
          </p:nvPr>
        </p:nvSpPr>
        <p:spPr>
          <a:xfrm>
            <a:off x="6352825" y="1635625"/>
            <a:ext cx="648300" cy="5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1" name="Google Shape;231;p23"/>
          <p:cNvSpPr txBox="1"/>
          <p:nvPr>
            <p:ph idx="16" type="title"/>
          </p:nvPr>
        </p:nvSpPr>
        <p:spPr>
          <a:xfrm>
            <a:off x="7768725" y="1635625"/>
            <a:ext cx="648300" cy="5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59">
          <p15:clr>
            <a:srgbClr val="FA7B17"/>
          </p15:clr>
        </p15:guide>
        <p15:guide id="2" orient="horz" pos="1466">
          <p15:clr>
            <a:srgbClr val="FA7B17"/>
          </p15:clr>
        </p15:guide>
        <p15:guide id="3" pos="2441">
          <p15:clr>
            <a:srgbClr val="FA7B17"/>
          </p15:clr>
        </p15:guide>
        <p15:guide id="4" pos="3324">
          <p15:clr>
            <a:srgbClr val="FA7B17"/>
          </p15:clr>
        </p15:guide>
        <p15:guide id="5" pos="4206">
          <p15:clr>
            <a:srgbClr val="FA7B17"/>
          </p15:clr>
        </p15:guide>
        <p15:guide id="6" pos="5088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 slide" showMasterSp="0">
  <p:cSld name="1_Quote slide">
    <p:bg>
      <p:bgPr>
        <a:gradFill>
          <a:gsLst>
            <a:gs pos="0">
              <a:schemeClr val="lt2"/>
            </a:gs>
            <a:gs pos="50000">
              <a:srgbClr val="5A906C"/>
            </a:gs>
            <a:gs pos="100000">
              <a:srgbClr val="B0D235"/>
            </a:gs>
          </a:gsLst>
          <a:lin ang="18900044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4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235" name="Google Shape;235;p24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24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9" name="Google Shape;239;p24"/>
          <p:cNvCxnSpPr/>
          <p:nvPr/>
        </p:nvCxnSpPr>
        <p:spPr>
          <a:xfrm>
            <a:off x="1664988" y="3430957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40" name="Google Shape;240;p24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1" name="Google Shape;241;p24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4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uote slide" showMasterSp="0">
  <p:cSld name="3_Quote slide">
    <p:bg>
      <p:bgPr>
        <a:gradFill>
          <a:gsLst>
            <a:gs pos="0">
              <a:schemeClr val="accent6"/>
            </a:gs>
            <a:gs pos="50000">
              <a:srgbClr val="348AC7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247" name="Google Shape;247;p25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25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5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2" name="Google Shape;252;p25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3" name="Google Shape;253;p25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4" name="Google Shape;254;p25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5" name="Google Shape;255;p25"/>
          <p:cNvSpPr txBox="1"/>
          <p:nvPr>
            <p:ph idx="4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Quote slide" showMasterSp="0">
  <p:cSld name="4_Quote slide">
    <p:bg>
      <p:bgPr>
        <a:gradFill>
          <a:gsLst>
            <a:gs pos="0">
              <a:schemeClr val="accent5"/>
            </a:gs>
            <a:gs pos="50000">
              <a:srgbClr val="7B908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" name="Google Shape;258;p26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259" name="Google Shape;259;p26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26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26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4" name="Google Shape;264;p26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5" name="Google Shape;265;p26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6" name="Google Shape;266;p26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4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 up slide_Laptop">
  <p:cSld name="Device mock up slide_Laptop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9366" y="569944"/>
            <a:ext cx="6943272" cy="407349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7"/>
          <p:cNvSpPr/>
          <p:nvPr>
            <p:ph idx="2" type="pic"/>
          </p:nvPr>
        </p:nvSpPr>
        <p:spPr>
          <a:xfrm>
            <a:off x="3942987" y="885472"/>
            <a:ext cx="5201100" cy="324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028700" lIns="0" spcFirstLastPara="1" rIns="0" wrap="square" tIns="685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None/>
              <a:defRPr i="0" sz="12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➢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27"/>
          <p:cNvSpPr txBox="1"/>
          <p:nvPr>
            <p:ph type="title"/>
          </p:nvPr>
        </p:nvSpPr>
        <p:spPr>
          <a:xfrm>
            <a:off x="457200" y="290361"/>
            <a:ext cx="31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27"/>
          <p:cNvSpPr txBox="1"/>
          <p:nvPr>
            <p:ph idx="1" type="subTitle"/>
          </p:nvPr>
        </p:nvSpPr>
        <p:spPr>
          <a:xfrm>
            <a:off x="459850" y="1333475"/>
            <a:ext cx="2683500" cy="28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4" name="Google Shape;274;p27"/>
          <p:cNvSpPr txBox="1"/>
          <p:nvPr>
            <p:ph idx="3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vice mock up slide_Mobile">
  <p:cSld name="1_Device mock up slide_Mobi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/>
          <p:nvPr>
            <p:ph type="title"/>
          </p:nvPr>
        </p:nvSpPr>
        <p:spPr>
          <a:xfrm>
            <a:off x="457200" y="290361"/>
            <a:ext cx="364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7" name="Google Shape;277;p28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2">
            <a:alphaModFix/>
          </a:blip>
          <a:srcRect b="12975" l="0" r="0" t="0"/>
          <a:stretch/>
        </p:blipFill>
        <p:spPr>
          <a:xfrm>
            <a:off x="5173127" y="605167"/>
            <a:ext cx="2564167" cy="453833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/>
          <p:nvPr>
            <p:ph idx="2" type="pic"/>
          </p:nvPr>
        </p:nvSpPr>
        <p:spPr>
          <a:xfrm>
            <a:off x="5349969" y="1241298"/>
            <a:ext cx="22095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700" lIns="0" spcFirstLastPara="1" rIns="0" wrap="square" tIns="685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None/>
              <a:defRPr i="0" sz="12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venir"/>
              <a:buChar char="–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urier New"/>
              <a:buChar char="o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oto Sans Symbols"/>
              <a:buChar char="➢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28"/>
          <p:cNvSpPr txBox="1"/>
          <p:nvPr>
            <p:ph idx="1" type="subTitle"/>
          </p:nvPr>
        </p:nvSpPr>
        <p:spPr>
          <a:xfrm>
            <a:off x="459850" y="1333475"/>
            <a:ext cx="2683500" cy="28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1" name="Google Shape;281;p28"/>
          <p:cNvSpPr txBox="1"/>
          <p:nvPr>
            <p:ph idx="3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>
  <p:cSld name="Title only 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29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Title slide" showMasterSp="0">
  <p:cSld name="BlueTeal_Title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288" name="Google Shape;288;p30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289" name="Google Shape;289;p30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0" name="Google Shape;290;p30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291" name="Google Shape;291;p30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2" name="Google Shape;292;p30"/>
          <p:cNvSpPr txBox="1"/>
          <p:nvPr>
            <p:ph idx="2" type="subTitle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Orange_Title slide" showMasterSp="0">
  <p:cSld name="PurpleOrange_Title slide">
    <p:bg>
      <p:bgPr>
        <a:gradFill>
          <a:gsLst>
            <a:gs pos="0">
              <a:schemeClr val="accent6"/>
            </a:gs>
            <a:gs pos="50000">
              <a:srgbClr val="AC6766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1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295" name="Google Shape;295;p31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96" name="Google Shape;296;p31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297" name="Google Shape;297;p31"/>
          <p:cNvSpPr txBox="1"/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98" name="Google Shape;298;p31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9" name="Google Shape;299;p31"/>
          <p:cNvSpPr txBox="1"/>
          <p:nvPr>
            <p:ph idx="2" type="subTitle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Title slide" showMasterSp="0">
  <p:cSld name="BluePurple_Title slide">
    <p:bg>
      <p:bgPr>
        <a:gradFill>
          <a:gsLst>
            <a:gs pos="0">
              <a:schemeClr val="lt2"/>
            </a:gs>
            <a:gs pos="50000">
              <a:srgbClr val="3457A7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2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02" name="Google Shape;302;p32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03" name="Google Shape;303;p32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04" name="Google Shape;304;p32"/>
          <p:cNvSpPr txBox="1"/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5" name="Google Shape;305;p32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6" name="Google Shape;306;p32"/>
          <p:cNvSpPr txBox="1"/>
          <p:nvPr>
            <p:ph idx="2" type="subTitle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Title slide" showMasterSp="0">
  <p:cSld name="BlueOrange_Title slide">
    <p:bg>
      <p:bgPr>
        <a:gradFill>
          <a:gsLst>
            <a:gs pos="0">
              <a:schemeClr val="lt2"/>
            </a:gs>
            <a:gs pos="50000">
              <a:srgbClr val="7C8162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3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09" name="Google Shape;309;p33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10" name="Google Shape;310;p33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11" name="Google Shape;311;p33"/>
          <p:cNvSpPr txBox="1"/>
          <p:nvPr>
            <p:ph type="ctrTitle"/>
          </p:nvPr>
        </p:nvSpPr>
        <p:spPr>
          <a:xfrm>
            <a:off x="1143000" y="231206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12" name="Google Shape;312;p33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3" name="Google Shape;313;p33"/>
          <p:cNvSpPr txBox="1"/>
          <p:nvPr>
            <p:ph idx="2" type="subTitle"/>
          </p:nvPr>
        </p:nvSpPr>
        <p:spPr>
          <a:xfrm>
            <a:off x="466050" y="1779650"/>
            <a:ext cx="8220900" cy="4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9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Divider slide" showMasterSp="0">
  <p:cSld name="BlueTeal_Divider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34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17" name="Google Shape;317;p34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18" name="Google Shape;318;p34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19" name="Google Shape;319;p34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20" name="Google Shape;320;p34"/>
          <p:cNvSpPr txBox="1"/>
          <p:nvPr>
            <p:ph idx="1" type="subTitle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elOrange_Divider slide" showMasterSp="0">
  <p:cSld name="PurpelOrange_Divider slide">
    <p:bg>
      <p:bgPr>
        <a:gradFill>
          <a:gsLst>
            <a:gs pos="0">
              <a:schemeClr val="accent6"/>
            </a:gs>
            <a:gs pos="50000">
              <a:srgbClr val="AC6766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35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25" name="Google Shape;325;p35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26" name="Google Shape;326;p35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27" name="Google Shape;327;p35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28" name="Google Shape;328;p35"/>
          <p:cNvSpPr txBox="1"/>
          <p:nvPr>
            <p:ph idx="1" type="subTitle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Divider slide" showMasterSp="0">
  <p:cSld name="BluePurple_Divider slide">
    <p:bg>
      <p:bgPr>
        <a:gradFill>
          <a:gsLst>
            <a:gs pos="0">
              <a:schemeClr val="lt2"/>
            </a:gs>
            <a:gs pos="50000">
              <a:srgbClr val="3457A7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36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33" name="Google Shape;333;p36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34" name="Google Shape;334;p36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35" name="Google Shape;335;p36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36" name="Google Shape;336;p36"/>
          <p:cNvSpPr txBox="1"/>
          <p:nvPr>
            <p:ph idx="1" type="subTitle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Divider slide" showMasterSp="0">
  <p:cSld name="BlueOrange_Divider slide">
    <p:bg>
      <p:bgPr>
        <a:gradFill>
          <a:gsLst>
            <a:gs pos="0">
              <a:schemeClr val="lt2"/>
            </a:gs>
            <a:gs pos="50000">
              <a:srgbClr val="7C8162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" y="-150"/>
            <a:ext cx="913942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37"/>
          <p:cNvGrpSpPr/>
          <p:nvPr/>
        </p:nvGrpSpPr>
        <p:grpSpPr>
          <a:xfrm>
            <a:off x="9193045" y="797156"/>
            <a:ext cx="1507882" cy="3548898"/>
            <a:chOff x="12257109" y="1105729"/>
            <a:chExt cx="1740601" cy="4005076"/>
          </a:xfrm>
        </p:grpSpPr>
        <p:sp>
          <p:nvSpPr>
            <p:cNvPr id="341" name="Google Shape;341;p37"/>
            <p:cNvSpPr txBox="1"/>
            <p:nvPr/>
          </p:nvSpPr>
          <p:spPr>
            <a:xfrm>
              <a:off x="12257110" y="1105729"/>
              <a:ext cx="17406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TO CUSTOMIZE WITH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NEW PICTURE</a:t>
              </a:r>
              <a:endParaRPr b="0" sz="9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42" name="Google Shape;342;p37"/>
            <p:cNvSpPr txBox="1"/>
            <p:nvPr/>
          </p:nvSpPr>
          <p:spPr>
            <a:xfrm>
              <a:off x="12257109" y="1720805"/>
              <a:ext cx="1740600" cy="3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Delete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the current picture, if there is one.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Pictures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Navigate to the image you want to use and select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Insert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Resize the picture to fit the slide, as needed. Hold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Shift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and click and drag a corner.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On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Home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tab, 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Arrange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button, then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Send to Back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so the photo is behind the logos, text, and the transparent overlay.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lt2"/>
                </a:buClr>
                <a:buSzPts val="900"/>
                <a:buFont typeface="Arial"/>
                <a:buNone/>
              </a:pP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Click the </a:t>
              </a:r>
              <a:r>
                <a:rPr b="0" lang="en" sz="900">
                  <a:solidFill>
                    <a:schemeClr val="l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Reset</a:t>
              </a:r>
              <a:r>
                <a:rPr b="0" lang="en" sz="9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 button to reapply the Layout</a:t>
              </a:r>
              <a:endParaRPr sz="1100"/>
            </a:p>
          </p:txBody>
        </p:sp>
      </p:grpSp>
      <p:sp>
        <p:nvSpPr>
          <p:cNvPr id="343" name="Google Shape;343;p37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344" name="Google Shape;344;p37"/>
          <p:cNvSpPr txBox="1"/>
          <p:nvPr>
            <p:ph idx="1" type="subTitle"/>
          </p:nvPr>
        </p:nvSpPr>
        <p:spPr>
          <a:xfrm>
            <a:off x="474925" y="2320150"/>
            <a:ext cx="6339600" cy="119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5" name="Google Shape;345;p37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Agenda" showMasterSp="0">
  <p:cSld name="BlueTeal_Agenda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0381C2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9" name="Google Shape;349;p38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350" name="Google Shape;350;p38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38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54" name="Google Shape;354;p38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8" name="Google Shape;358;p38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9" name="Google Shape;359;p38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0" name="Google Shape;360;p38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1" name="Google Shape;361;p38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62" name="Google Shape;362;p38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Agenda" showMasterSp="0">
  <p:cSld name="PurpleTeal_Agenda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348AC7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9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6" name="Google Shape;366;p39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367" name="Google Shape;367;p39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39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71" name="Google Shape;371;p39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5" name="Google Shape;375;p39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6" name="Google Shape;376;p39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7" name="Google Shape;377;p39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8" name="Google Shape;378;p39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9" name="Google Shape;379;p39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Agenda" showMasterSp="0">
  <p:cSld name="GreenOrange_Agenda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accent5"/>
              </a:gs>
              <a:gs pos="50000">
                <a:srgbClr val="7B908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0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40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384" name="Google Shape;384;p40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40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88" name="Google Shape;388;p40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1" name="Google Shape;391;p40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2" name="Google Shape;392;p40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3" name="Google Shape;393;p40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4" name="Google Shape;394;p40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5" name="Google Shape;395;p40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6" name="Google Shape;396;p40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Orange_Agenda" showMasterSp="0">
  <p:cSld name="PurpleOrange_Agenda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AC6766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1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41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01" name="Google Shape;401;p41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41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5" name="Google Shape;405;p41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9" name="Google Shape;409;p41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0" name="Google Shape;410;p41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1" name="Google Shape;411;p41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2" name="Google Shape;412;p41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3" name="Google Shape;413;p41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Agenda" showMasterSp="0">
  <p:cSld name="BluePurple_Agenda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3457A7"/>
              </a:gs>
              <a:gs pos="100000">
                <a:schemeClr val="accent6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2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7" name="Google Shape;417;p42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18" name="Google Shape;418;p42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42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22" name="Google Shape;422;p42"/>
          <p:cNvSpPr txBox="1"/>
          <p:nvPr/>
        </p:nvSpPr>
        <p:spPr>
          <a:xfrm>
            <a:off x="4193938" y="734700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4193925" y="1666688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4193950" y="264042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4193913" y="3588175"/>
            <a:ext cx="7764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sz="3000">
              <a:solidFill>
                <a:schemeClr val="accent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6" name="Google Shape;426;p42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7" name="Google Shape;427;p42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8" name="Google Shape;428;p42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9" name="Google Shape;429;p42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0" name="Google Shape;430;p42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Agenda" showMasterSp="0">
  <p:cSld name="BlueOrange_Agenda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/>
          <p:nvPr/>
        </p:nvSpPr>
        <p:spPr>
          <a:xfrm>
            <a:off x="-3099" y="0"/>
            <a:ext cx="39180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50000">
                <a:srgbClr val="7C8162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3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4" name="Google Shape;434;p43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35" name="Google Shape;435;p43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43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39" name="Google Shape;439;p43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0" name="Google Shape;440;p43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1" name="Google Shape;441;p43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2" name="Google Shape;442;p43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3" name="Google Shape;443;p43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Agenda 1" showMasterSp="0">
  <p:cSld name="BlueOrange_Agenda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39147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4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7" name="Google Shape;447;p44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48" name="Google Shape;448;p44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44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i="0" sz="3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52" name="Google Shape;452;p44"/>
          <p:cNvSpPr txBox="1"/>
          <p:nvPr>
            <p:ph idx="1" type="subTitle"/>
          </p:nvPr>
        </p:nvSpPr>
        <p:spPr>
          <a:xfrm>
            <a:off x="4691400" y="786575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3" name="Google Shape;453;p44"/>
          <p:cNvSpPr txBox="1"/>
          <p:nvPr>
            <p:ph idx="2" type="subTitle"/>
          </p:nvPr>
        </p:nvSpPr>
        <p:spPr>
          <a:xfrm>
            <a:off x="4691400" y="17724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4" name="Google Shape;454;p44"/>
          <p:cNvSpPr txBox="1"/>
          <p:nvPr>
            <p:ph idx="3" type="subTitle"/>
          </p:nvPr>
        </p:nvSpPr>
        <p:spPr>
          <a:xfrm>
            <a:off x="4691400" y="27583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5" name="Google Shape;455;p44"/>
          <p:cNvSpPr txBox="1"/>
          <p:nvPr>
            <p:ph idx="4" type="subTitle"/>
          </p:nvPr>
        </p:nvSpPr>
        <p:spPr>
          <a:xfrm>
            <a:off x="4691400" y="3678963"/>
            <a:ext cx="3261600" cy="4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6" name="Google Shape;456;p44"/>
          <p:cNvSpPr txBox="1"/>
          <p:nvPr>
            <p:ph idx="5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Quote slide" showMasterSp="0">
  <p:cSld name="2_Quote slide">
    <p:bg>
      <p:bgPr>
        <a:gradFill>
          <a:gsLst>
            <a:gs pos="0">
              <a:schemeClr val="lt2"/>
            </a:gs>
            <a:gs pos="50000">
              <a:srgbClr val="0381C2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5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9" name="Google Shape;459;p45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60" name="Google Shape;460;p45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45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45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65" name="Google Shape;465;p45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6" name="Google Shape;466;p45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7" name="Google Shape;467;p45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8" name="Google Shape;468;p45"/>
          <p:cNvSpPr txBox="1"/>
          <p:nvPr>
            <p:ph idx="4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Quote slide" showMasterSp="0">
  <p:cSld name="5_Quote slide">
    <p:bg>
      <p:bgPr>
        <a:gradFill>
          <a:gsLst>
            <a:gs pos="0">
              <a:schemeClr val="accent6"/>
            </a:gs>
            <a:gs pos="1000">
              <a:schemeClr val="accent6"/>
            </a:gs>
            <a:gs pos="50500">
              <a:srgbClr val="AC6766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1" name="Google Shape;471;p46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72" name="Google Shape;472;p46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46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46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77" name="Google Shape;477;p46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8" name="Google Shape;478;p46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9" name="Google Shape;479;p46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0" name="Google Shape;480;p46"/>
          <p:cNvSpPr txBox="1"/>
          <p:nvPr>
            <p:ph idx="4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Quote slide" showMasterSp="0">
  <p:cSld name="6_Quote slide">
    <p:bg>
      <p:bgPr>
        <a:gradFill>
          <a:gsLst>
            <a:gs pos="0">
              <a:schemeClr val="lt2"/>
            </a:gs>
            <a:gs pos="1000">
              <a:schemeClr val="lt2"/>
            </a:gs>
            <a:gs pos="50500">
              <a:srgbClr val="3457A7"/>
            </a:gs>
            <a:gs pos="100000">
              <a:schemeClr val="accent6"/>
            </a:gs>
          </a:gsLst>
          <a:lin ang="18900044" scaled="0"/>
        </a:gra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7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84" name="Google Shape;484;p47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47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47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489" name="Google Shape;489;p47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0" name="Google Shape;490;p47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1" name="Google Shape;491;p47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2" name="Google Shape;492;p47"/>
          <p:cNvSpPr txBox="1"/>
          <p:nvPr>
            <p:ph idx="4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Quote slide" showMasterSp="0">
  <p:cSld name="7_Quote slide">
    <p:bg>
      <p:bgPr>
        <a:gradFill>
          <a:gsLst>
            <a:gs pos="0">
              <a:schemeClr val="lt2"/>
            </a:gs>
            <a:gs pos="1000">
              <a:schemeClr val="lt2"/>
            </a:gs>
            <a:gs pos="50500">
              <a:srgbClr val="7C8162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8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48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496" name="Google Shape;496;p48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8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8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p48"/>
          <p:cNvSpPr/>
          <p:nvPr/>
        </p:nvSpPr>
        <p:spPr>
          <a:xfrm>
            <a:off x="473767" y="360760"/>
            <a:ext cx="783061" cy="654844"/>
          </a:xfrm>
          <a:custGeom>
            <a:rect b="b" l="l" r="r" t="t"/>
            <a:pathLst>
              <a:path extrusionOk="0" h="873125" w="1044081">
                <a:moveTo>
                  <a:pt x="890811" y="0"/>
                </a:moveTo>
                <a:cubicBezTo>
                  <a:pt x="899679" y="0"/>
                  <a:pt x="908547" y="556"/>
                  <a:pt x="916860" y="1667"/>
                </a:cubicBezTo>
                <a:cubicBezTo>
                  <a:pt x="924620" y="2779"/>
                  <a:pt x="931825" y="7225"/>
                  <a:pt x="935704" y="13894"/>
                </a:cubicBezTo>
                <a:cubicBezTo>
                  <a:pt x="940138" y="20564"/>
                  <a:pt x="941247" y="28900"/>
                  <a:pt x="939584" y="36681"/>
                </a:cubicBezTo>
                <a:cubicBezTo>
                  <a:pt x="939584" y="36681"/>
                  <a:pt x="939584" y="36681"/>
                  <a:pt x="914089" y="126717"/>
                </a:cubicBezTo>
                <a:cubicBezTo>
                  <a:pt x="911318" y="137277"/>
                  <a:pt x="902450" y="144502"/>
                  <a:pt x="891920" y="146169"/>
                </a:cubicBezTo>
                <a:cubicBezTo>
                  <a:pt x="776639" y="163398"/>
                  <a:pt x="718998" y="315681"/>
                  <a:pt x="695166" y="404050"/>
                </a:cubicBezTo>
                <a:cubicBezTo>
                  <a:pt x="720107" y="393490"/>
                  <a:pt x="752252" y="384597"/>
                  <a:pt x="790495" y="384597"/>
                </a:cubicBezTo>
                <a:cubicBezTo>
                  <a:pt x="815435" y="384597"/>
                  <a:pt x="841484" y="388488"/>
                  <a:pt x="866979" y="395713"/>
                </a:cubicBezTo>
                <a:cubicBezTo>
                  <a:pt x="929608" y="413498"/>
                  <a:pt x="981152" y="454625"/>
                  <a:pt x="1012743" y="510759"/>
                </a:cubicBezTo>
                <a:cubicBezTo>
                  <a:pt x="1044335" y="566892"/>
                  <a:pt x="1052648" y="632474"/>
                  <a:pt x="1034913" y="695277"/>
                </a:cubicBezTo>
                <a:cubicBezTo>
                  <a:pt x="1005538" y="799763"/>
                  <a:pt x="909655" y="873125"/>
                  <a:pt x="801579" y="873125"/>
                </a:cubicBezTo>
                <a:cubicBezTo>
                  <a:pt x="801025" y="873125"/>
                  <a:pt x="801025" y="873125"/>
                  <a:pt x="800471" y="873125"/>
                </a:cubicBezTo>
                <a:cubicBezTo>
                  <a:pt x="712902" y="869235"/>
                  <a:pt x="644730" y="835332"/>
                  <a:pt x="598175" y="770862"/>
                </a:cubicBezTo>
                <a:cubicBezTo>
                  <a:pt x="514485" y="655816"/>
                  <a:pt x="524461" y="472966"/>
                  <a:pt x="558270" y="351807"/>
                </a:cubicBezTo>
                <a:cubicBezTo>
                  <a:pt x="615910" y="144502"/>
                  <a:pt x="752806" y="0"/>
                  <a:pt x="890811" y="0"/>
                </a:cubicBezTo>
                <a:close/>
                <a:moveTo>
                  <a:pt x="357799" y="0"/>
                </a:moveTo>
                <a:cubicBezTo>
                  <a:pt x="366676" y="0"/>
                  <a:pt x="374998" y="556"/>
                  <a:pt x="383875" y="1667"/>
                </a:cubicBezTo>
                <a:cubicBezTo>
                  <a:pt x="391642" y="2779"/>
                  <a:pt x="398300" y="7225"/>
                  <a:pt x="402739" y="13894"/>
                </a:cubicBezTo>
                <a:cubicBezTo>
                  <a:pt x="407177" y="20564"/>
                  <a:pt x="408287" y="28900"/>
                  <a:pt x="406067" y="36681"/>
                </a:cubicBezTo>
                <a:cubicBezTo>
                  <a:pt x="406067" y="36681"/>
                  <a:pt x="406067" y="36681"/>
                  <a:pt x="381101" y="126717"/>
                </a:cubicBezTo>
                <a:cubicBezTo>
                  <a:pt x="378327" y="137277"/>
                  <a:pt x="369450" y="144502"/>
                  <a:pt x="358909" y="146169"/>
                </a:cubicBezTo>
                <a:cubicBezTo>
                  <a:pt x="243509" y="163398"/>
                  <a:pt x="185809" y="315681"/>
                  <a:pt x="161397" y="404050"/>
                </a:cubicBezTo>
                <a:cubicBezTo>
                  <a:pt x="186364" y="393490"/>
                  <a:pt x="219097" y="384597"/>
                  <a:pt x="257379" y="384597"/>
                </a:cubicBezTo>
                <a:cubicBezTo>
                  <a:pt x="282345" y="384597"/>
                  <a:pt x="308421" y="388488"/>
                  <a:pt x="333942" y="395713"/>
                </a:cubicBezTo>
                <a:cubicBezTo>
                  <a:pt x="396636" y="413498"/>
                  <a:pt x="448233" y="454625"/>
                  <a:pt x="479857" y="510759"/>
                </a:cubicBezTo>
                <a:cubicBezTo>
                  <a:pt x="511481" y="566892"/>
                  <a:pt x="519248" y="632474"/>
                  <a:pt x="502049" y="695277"/>
                </a:cubicBezTo>
                <a:cubicBezTo>
                  <a:pt x="472644" y="799763"/>
                  <a:pt x="376663" y="873125"/>
                  <a:pt x="268475" y="873125"/>
                </a:cubicBezTo>
                <a:cubicBezTo>
                  <a:pt x="267920" y="873125"/>
                  <a:pt x="267920" y="873125"/>
                  <a:pt x="267366" y="873125"/>
                </a:cubicBezTo>
                <a:cubicBezTo>
                  <a:pt x="179706" y="869235"/>
                  <a:pt x="111465" y="835332"/>
                  <a:pt x="64306" y="770862"/>
                </a:cubicBezTo>
                <a:cubicBezTo>
                  <a:pt x="-18915" y="655816"/>
                  <a:pt x="-8928" y="472966"/>
                  <a:pt x="24915" y="351807"/>
                </a:cubicBezTo>
                <a:cubicBezTo>
                  <a:pt x="82615" y="144502"/>
                  <a:pt x="219652" y="0"/>
                  <a:pt x="357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48"/>
          <p:cNvCxnSpPr/>
          <p:nvPr/>
        </p:nvCxnSpPr>
        <p:spPr>
          <a:xfrm>
            <a:off x="1664888" y="3455844"/>
            <a:ext cx="74790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01" name="Google Shape;501;p48"/>
          <p:cNvSpPr txBox="1"/>
          <p:nvPr>
            <p:ph idx="1" type="subTitle"/>
          </p:nvPr>
        </p:nvSpPr>
        <p:spPr>
          <a:xfrm>
            <a:off x="1665000" y="904600"/>
            <a:ext cx="7036500" cy="23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 sz="1500"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2" name="Google Shape;502;p48"/>
          <p:cNvSpPr txBox="1"/>
          <p:nvPr>
            <p:ph idx="2" type="subTitle"/>
          </p:nvPr>
        </p:nvSpPr>
        <p:spPr>
          <a:xfrm>
            <a:off x="1658425" y="3610850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3" name="Google Shape;503;p48"/>
          <p:cNvSpPr txBox="1"/>
          <p:nvPr>
            <p:ph idx="3" type="subTitle"/>
          </p:nvPr>
        </p:nvSpPr>
        <p:spPr>
          <a:xfrm>
            <a:off x="1669050" y="3888663"/>
            <a:ext cx="7028400" cy="2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9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Teal_Thank you slide" showMasterSp="0">
  <p:cSld name="BlueTeal_Thank you slide">
    <p:bg>
      <p:bgPr>
        <a:gradFill>
          <a:gsLst>
            <a:gs pos="0">
              <a:schemeClr val="accent1"/>
            </a:gs>
            <a:gs pos="50000">
              <a:srgbClr val="1586B0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49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06" name="Google Shape;506;p49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9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49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10" name="Google Shape;510;p49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9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9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9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9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9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9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9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9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9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9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9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49"/>
          <p:cNvSpPr txBox="1"/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Teal_Thank you slide" showMasterSp="0">
  <p:cSld name="PurpleTeal_Thank you slide">
    <p:bg>
      <p:bgPr>
        <a:gradFill>
          <a:gsLst>
            <a:gs pos="0">
              <a:schemeClr val="accent3"/>
            </a:gs>
            <a:gs pos="50000">
              <a:srgbClr val="5D72A7"/>
            </a:gs>
            <a:gs pos="100000">
              <a:schemeClr val="accent5"/>
            </a:gs>
          </a:gsLst>
          <a:lin ang="18900044" scaled="0"/>
        </a:gra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50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25" name="Google Shape;525;p50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0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0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50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29" name="Google Shape;529;p50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0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0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0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0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0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50"/>
          <p:cNvSpPr txBox="1"/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Orange_Thank you slide" showMasterSp="0">
  <p:cSld name="GreenOrange_Thank you slide">
    <p:bg>
      <p:bgPr>
        <a:gradFill>
          <a:gsLst>
            <a:gs pos="0">
              <a:schemeClr val="accent5"/>
            </a:gs>
            <a:gs pos="50000">
              <a:srgbClr val="8D9770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51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44" name="Google Shape;544;p51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1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51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48" name="Google Shape;548;p51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1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1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1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1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1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1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1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1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51"/>
          <p:cNvSpPr txBox="1"/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Orange_Thank you slide" showMasterSp="0">
  <p:cSld name="PurpleOrange_Thank you slide">
    <p:bg>
      <p:bgPr>
        <a:gradFill>
          <a:gsLst>
            <a:gs pos="0">
              <a:schemeClr val="accent3"/>
            </a:gs>
            <a:gs pos="50000">
              <a:srgbClr val="C34C58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52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63" name="Google Shape;563;p52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2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2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52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67" name="Google Shape;567;p52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2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2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2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2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2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2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2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2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2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2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52"/>
          <p:cNvSpPr txBox="1"/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Purple_Thank you slide" showMasterSp="0">
  <p:cSld name="BluePurple_Thank you slide">
    <p:bg>
      <p:bgPr>
        <a:gradFill>
          <a:gsLst>
            <a:gs pos="0">
              <a:schemeClr val="accent1"/>
            </a:gs>
            <a:gs pos="50000">
              <a:srgbClr val="4B3B99"/>
            </a:gs>
            <a:gs pos="100000">
              <a:schemeClr val="accent3"/>
            </a:gs>
          </a:gsLst>
          <a:lin ang="18900044" scaled="0"/>
        </a:gra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53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582" name="Google Shape;582;p53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3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53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586" name="Google Shape;586;p53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3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3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3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3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3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53"/>
          <p:cNvSpPr txBox="1"/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Orange_Thank you slide" showMasterSp="0">
  <p:cSld name="BlueOrange_Thank you slide">
    <p:bg>
      <p:bgPr>
        <a:gradFill>
          <a:gsLst>
            <a:gs pos="0">
              <a:schemeClr val="accent1"/>
            </a:gs>
            <a:gs pos="50000">
              <a:srgbClr val="7B5F6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54"/>
          <p:cNvGrpSpPr/>
          <p:nvPr/>
        </p:nvGrpSpPr>
        <p:grpSpPr>
          <a:xfrm>
            <a:off x="1407733" y="357671"/>
            <a:ext cx="6328411" cy="4428125"/>
            <a:chOff x="6935788" y="3157538"/>
            <a:chExt cx="1136650" cy="795338"/>
          </a:xfrm>
        </p:grpSpPr>
        <p:sp>
          <p:nvSpPr>
            <p:cNvPr id="601" name="Google Shape;601;p54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>
                <a:alpha val="980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54"/>
          <p:cNvGrpSpPr/>
          <p:nvPr/>
        </p:nvGrpSpPr>
        <p:grpSpPr>
          <a:xfrm>
            <a:off x="3616372" y="1850347"/>
            <a:ext cx="1910795" cy="236898"/>
            <a:chOff x="1757363" y="3146425"/>
            <a:chExt cx="6607175" cy="819149"/>
          </a:xfrm>
        </p:grpSpPr>
        <p:sp>
          <p:nvSpPr>
            <p:cNvPr id="605" name="Google Shape;605;p54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50" y="0"/>
                  </a:moveTo>
                  <a:cubicBezTo>
                    <a:pt x="21" y="0"/>
                    <a:pt x="0" y="24"/>
                    <a:pt x="0" y="50"/>
                  </a:cubicBezTo>
                  <a:lnTo>
                    <a:pt x="0" y="2154"/>
                  </a:lnTo>
                  <a:cubicBezTo>
                    <a:pt x="0" y="2183"/>
                    <a:pt x="24" y="2204"/>
                    <a:pt x="50" y="2204"/>
                  </a:cubicBezTo>
                  <a:lnTo>
                    <a:pt x="509" y="2204"/>
                  </a:lnTo>
                  <a:cubicBezTo>
                    <a:pt x="538" y="2204"/>
                    <a:pt x="559" y="2180"/>
                    <a:pt x="559" y="2154"/>
                  </a:cubicBezTo>
                  <a:lnTo>
                    <a:pt x="559" y="50"/>
                  </a:lnTo>
                  <a:cubicBezTo>
                    <a:pt x="559" y="21"/>
                    <a:pt x="535" y="0"/>
                    <a:pt x="509" y="0"/>
                  </a:cubicBezTo>
                  <a:lnTo>
                    <a:pt x="5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8107363" y="3824288"/>
              <a:ext cx="106362" cy="130175"/>
            </a:xfrm>
            <a:custGeom>
              <a:rect b="b" l="l" r="r" t="t"/>
              <a:pathLst>
                <a:path extrusionOk="0" h="360" w="297">
                  <a:moveTo>
                    <a:pt x="115" y="57"/>
                  </a:moveTo>
                  <a:lnTo>
                    <a:pt x="28" y="57"/>
                  </a:lnTo>
                  <a:cubicBezTo>
                    <a:pt x="13" y="57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lnTo>
                    <a:pt x="267" y="0"/>
                  </a:lnTo>
                  <a:cubicBezTo>
                    <a:pt x="283" y="0"/>
                    <a:pt x="296" y="13"/>
                    <a:pt x="296" y="28"/>
                  </a:cubicBezTo>
                  <a:cubicBezTo>
                    <a:pt x="296" y="44"/>
                    <a:pt x="283" y="57"/>
                    <a:pt x="267" y="57"/>
                  </a:cubicBezTo>
                  <a:lnTo>
                    <a:pt x="181" y="57"/>
                  </a:lnTo>
                  <a:lnTo>
                    <a:pt x="181" y="327"/>
                  </a:lnTo>
                  <a:cubicBezTo>
                    <a:pt x="181" y="346"/>
                    <a:pt x="167" y="359"/>
                    <a:pt x="149" y="359"/>
                  </a:cubicBezTo>
                  <a:cubicBezTo>
                    <a:pt x="131" y="359"/>
                    <a:pt x="118" y="346"/>
                    <a:pt x="118" y="327"/>
                  </a:cubicBezTo>
                  <a:lnTo>
                    <a:pt x="118" y="57"/>
                  </a:lnTo>
                  <a:lnTo>
                    <a:pt x="115" y="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8235950" y="3822700"/>
              <a:ext cx="128588" cy="130175"/>
            </a:xfrm>
            <a:custGeom>
              <a:rect b="b" l="l" r="r" t="t"/>
              <a:pathLst>
                <a:path extrusionOk="0" h="363" w="355">
                  <a:moveTo>
                    <a:pt x="0" y="31"/>
                  </a:moveTo>
                  <a:cubicBezTo>
                    <a:pt x="0" y="13"/>
                    <a:pt x="13" y="0"/>
                    <a:pt x="31" y="0"/>
                  </a:cubicBezTo>
                  <a:lnTo>
                    <a:pt x="39" y="0"/>
                  </a:lnTo>
                  <a:cubicBezTo>
                    <a:pt x="52" y="0"/>
                    <a:pt x="63" y="8"/>
                    <a:pt x="68" y="16"/>
                  </a:cubicBezTo>
                  <a:lnTo>
                    <a:pt x="175" y="186"/>
                  </a:lnTo>
                  <a:lnTo>
                    <a:pt x="286" y="16"/>
                  </a:lnTo>
                  <a:cubicBezTo>
                    <a:pt x="293" y="5"/>
                    <a:pt x="301" y="0"/>
                    <a:pt x="314" y="0"/>
                  </a:cubicBezTo>
                  <a:lnTo>
                    <a:pt x="322" y="0"/>
                  </a:lnTo>
                  <a:cubicBezTo>
                    <a:pt x="341" y="0"/>
                    <a:pt x="354" y="13"/>
                    <a:pt x="354" y="31"/>
                  </a:cubicBezTo>
                  <a:lnTo>
                    <a:pt x="354" y="330"/>
                  </a:lnTo>
                  <a:cubicBezTo>
                    <a:pt x="354" y="349"/>
                    <a:pt x="341" y="362"/>
                    <a:pt x="322" y="362"/>
                  </a:cubicBezTo>
                  <a:cubicBezTo>
                    <a:pt x="307" y="362"/>
                    <a:pt x="291" y="349"/>
                    <a:pt x="291" y="330"/>
                  </a:cubicBezTo>
                  <a:lnTo>
                    <a:pt x="291" y="115"/>
                  </a:lnTo>
                  <a:lnTo>
                    <a:pt x="204" y="246"/>
                  </a:lnTo>
                  <a:cubicBezTo>
                    <a:pt x="196" y="257"/>
                    <a:pt x="189" y="262"/>
                    <a:pt x="178" y="262"/>
                  </a:cubicBezTo>
                  <a:cubicBezTo>
                    <a:pt x="168" y="262"/>
                    <a:pt x="160" y="257"/>
                    <a:pt x="152" y="246"/>
                  </a:cubicBezTo>
                  <a:lnTo>
                    <a:pt x="65" y="115"/>
                  </a:lnTo>
                  <a:lnTo>
                    <a:pt x="65" y="330"/>
                  </a:lnTo>
                  <a:cubicBezTo>
                    <a:pt x="65" y="349"/>
                    <a:pt x="52" y="362"/>
                    <a:pt x="34" y="362"/>
                  </a:cubicBezTo>
                  <a:cubicBezTo>
                    <a:pt x="16" y="362"/>
                    <a:pt x="2" y="349"/>
                    <a:pt x="2" y="330"/>
                  </a:cubicBezTo>
                  <a:lnTo>
                    <a:pt x="2" y="31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2774950" y="3159125"/>
              <a:ext cx="949324" cy="795340"/>
            </a:xfrm>
            <a:custGeom>
              <a:rect b="b" l="l" r="r" t="t"/>
              <a:pathLst>
                <a:path extrusionOk="0" h="2210" w="2638">
                  <a:moveTo>
                    <a:pt x="2163" y="0"/>
                  </a:moveTo>
                  <a:cubicBezTo>
                    <a:pt x="2116" y="0"/>
                    <a:pt x="2079" y="39"/>
                    <a:pt x="2079" y="84"/>
                  </a:cubicBezTo>
                  <a:lnTo>
                    <a:pt x="2079" y="1515"/>
                  </a:lnTo>
                  <a:cubicBezTo>
                    <a:pt x="2079" y="1667"/>
                    <a:pt x="1869" y="1715"/>
                    <a:pt x="1610" y="1715"/>
                  </a:cubicBezTo>
                  <a:lnTo>
                    <a:pt x="1319" y="1715"/>
                  </a:lnTo>
                  <a:lnTo>
                    <a:pt x="1028" y="1715"/>
                  </a:lnTo>
                  <a:cubicBezTo>
                    <a:pt x="768" y="1715"/>
                    <a:pt x="558" y="1667"/>
                    <a:pt x="558" y="1515"/>
                  </a:cubicBezTo>
                  <a:lnTo>
                    <a:pt x="558" y="84"/>
                  </a:lnTo>
                  <a:cubicBezTo>
                    <a:pt x="558" y="37"/>
                    <a:pt x="519" y="0"/>
                    <a:pt x="474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1547"/>
                  </a:lnTo>
                  <a:cubicBezTo>
                    <a:pt x="0" y="1797"/>
                    <a:pt x="110" y="1957"/>
                    <a:pt x="320" y="2083"/>
                  </a:cubicBezTo>
                  <a:cubicBezTo>
                    <a:pt x="530" y="2209"/>
                    <a:pt x="1017" y="2204"/>
                    <a:pt x="1161" y="2204"/>
                  </a:cubicBezTo>
                  <a:lnTo>
                    <a:pt x="1319" y="2204"/>
                  </a:lnTo>
                  <a:lnTo>
                    <a:pt x="1476" y="2204"/>
                  </a:lnTo>
                  <a:cubicBezTo>
                    <a:pt x="1620" y="2204"/>
                    <a:pt x="2107" y="2209"/>
                    <a:pt x="2317" y="2083"/>
                  </a:cubicBezTo>
                  <a:cubicBezTo>
                    <a:pt x="2526" y="1957"/>
                    <a:pt x="2637" y="1797"/>
                    <a:pt x="2637" y="1547"/>
                  </a:cubicBezTo>
                  <a:lnTo>
                    <a:pt x="2637" y="84"/>
                  </a:lnTo>
                  <a:cubicBezTo>
                    <a:pt x="2637" y="37"/>
                    <a:pt x="2601" y="0"/>
                    <a:pt x="2553" y="0"/>
                  </a:cubicBezTo>
                  <a:lnTo>
                    <a:pt x="216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3789363" y="3159125"/>
              <a:ext cx="869948" cy="793750"/>
            </a:xfrm>
            <a:custGeom>
              <a:rect b="b" l="l" r="r" t="t"/>
              <a:pathLst>
                <a:path extrusionOk="0" h="2205" w="2418">
                  <a:moveTo>
                    <a:pt x="1486" y="543"/>
                  </a:moveTo>
                  <a:cubicBezTo>
                    <a:pt x="1486" y="514"/>
                    <a:pt x="1510" y="490"/>
                    <a:pt x="1539" y="490"/>
                  </a:cubicBezTo>
                  <a:lnTo>
                    <a:pt x="2333" y="490"/>
                  </a:lnTo>
                  <a:cubicBezTo>
                    <a:pt x="2380" y="490"/>
                    <a:pt x="2417" y="451"/>
                    <a:pt x="2417" y="406"/>
                  </a:cubicBezTo>
                  <a:lnTo>
                    <a:pt x="2417" y="84"/>
                  </a:lnTo>
                  <a:cubicBezTo>
                    <a:pt x="2417" y="37"/>
                    <a:pt x="2378" y="0"/>
                    <a:pt x="2333" y="0"/>
                  </a:cubicBezTo>
                  <a:lnTo>
                    <a:pt x="84" y="0"/>
                  </a:lnTo>
                  <a:cubicBezTo>
                    <a:pt x="37" y="0"/>
                    <a:pt x="0" y="39"/>
                    <a:pt x="0" y="84"/>
                  </a:cubicBezTo>
                  <a:lnTo>
                    <a:pt x="0" y="406"/>
                  </a:lnTo>
                  <a:cubicBezTo>
                    <a:pt x="0" y="454"/>
                    <a:pt x="39" y="490"/>
                    <a:pt x="84" y="490"/>
                  </a:cubicBezTo>
                  <a:lnTo>
                    <a:pt x="878" y="490"/>
                  </a:lnTo>
                  <a:cubicBezTo>
                    <a:pt x="907" y="490"/>
                    <a:pt x="930" y="514"/>
                    <a:pt x="930" y="543"/>
                  </a:cubicBezTo>
                  <a:lnTo>
                    <a:pt x="930" y="2120"/>
                  </a:lnTo>
                  <a:cubicBezTo>
                    <a:pt x="930" y="2167"/>
                    <a:pt x="970" y="2204"/>
                    <a:pt x="1014" y="2204"/>
                  </a:cubicBezTo>
                  <a:lnTo>
                    <a:pt x="1402" y="2204"/>
                  </a:lnTo>
                  <a:cubicBezTo>
                    <a:pt x="1450" y="2204"/>
                    <a:pt x="1486" y="2164"/>
                    <a:pt x="1486" y="2120"/>
                  </a:cubicBezTo>
                  <a:lnTo>
                    <a:pt x="1486" y="5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1757363" y="3146425"/>
              <a:ext cx="952500" cy="819149"/>
            </a:xfrm>
            <a:custGeom>
              <a:rect b="b" l="l" r="r" t="t"/>
              <a:pathLst>
                <a:path extrusionOk="0" h="2276" w="2646">
                  <a:moveTo>
                    <a:pt x="2050" y="1416"/>
                  </a:moveTo>
                  <a:cubicBezTo>
                    <a:pt x="2068" y="1416"/>
                    <a:pt x="2087" y="1400"/>
                    <a:pt x="2087" y="1379"/>
                  </a:cubicBezTo>
                  <a:lnTo>
                    <a:pt x="2087" y="121"/>
                  </a:lnTo>
                  <a:cubicBezTo>
                    <a:pt x="2087" y="74"/>
                    <a:pt x="2126" y="37"/>
                    <a:pt x="2171" y="37"/>
                  </a:cubicBezTo>
                  <a:lnTo>
                    <a:pt x="2561" y="37"/>
                  </a:lnTo>
                  <a:cubicBezTo>
                    <a:pt x="2608" y="37"/>
                    <a:pt x="2645" y="76"/>
                    <a:pt x="2645" y="121"/>
                  </a:cubicBezTo>
                  <a:lnTo>
                    <a:pt x="2645" y="1945"/>
                  </a:lnTo>
                  <a:cubicBezTo>
                    <a:pt x="2645" y="2131"/>
                    <a:pt x="2572" y="2212"/>
                    <a:pt x="2501" y="2243"/>
                  </a:cubicBezTo>
                  <a:cubicBezTo>
                    <a:pt x="2430" y="2275"/>
                    <a:pt x="2215" y="2262"/>
                    <a:pt x="2084" y="2149"/>
                  </a:cubicBezTo>
                  <a:cubicBezTo>
                    <a:pt x="1956" y="2036"/>
                    <a:pt x="689" y="934"/>
                    <a:pt x="689" y="934"/>
                  </a:cubicBezTo>
                  <a:cubicBezTo>
                    <a:pt x="689" y="934"/>
                    <a:pt x="616" y="868"/>
                    <a:pt x="611" y="863"/>
                  </a:cubicBezTo>
                  <a:cubicBezTo>
                    <a:pt x="605" y="858"/>
                    <a:pt x="598" y="855"/>
                    <a:pt x="592" y="855"/>
                  </a:cubicBezTo>
                  <a:cubicBezTo>
                    <a:pt x="574" y="855"/>
                    <a:pt x="561" y="868"/>
                    <a:pt x="561" y="886"/>
                  </a:cubicBezTo>
                  <a:lnTo>
                    <a:pt x="561" y="2152"/>
                  </a:lnTo>
                  <a:cubicBezTo>
                    <a:pt x="561" y="2199"/>
                    <a:pt x="522" y="2236"/>
                    <a:pt x="477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92" y="239"/>
                    <a:pt x="1956" y="1343"/>
                    <a:pt x="1956" y="1343"/>
                  </a:cubicBezTo>
                  <a:cubicBezTo>
                    <a:pt x="1956" y="1343"/>
                    <a:pt x="2021" y="1400"/>
                    <a:pt x="2024" y="1406"/>
                  </a:cubicBezTo>
                  <a:cubicBezTo>
                    <a:pt x="2032" y="1411"/>
                    <a:pt x="2040" y="1416"/>
                    <a:pt x="2050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5653088" y="3146425"/>
              <a:ext cx="950912" cy="819149"/>
            </a:xfrm>
            <a:custGeom>
              <a:rect b="b" l="l" r="r" t="t"/>
              <a:pathLst>
                <a:path extrusionOk="0" h="2276" w="2643">
                  <a:moveTo>
                    <a:pt x="2047" y="1416"/>
                  </a:moveTo>
                  <a:cubicBezTo>
                    <a:pt x="2068" y="1416"/>
                    <a:pt x="2084" y="1400"/>
                    <a:pt x="2084" y="1379"/>
                  </a:cubicBezTo>
                  <a:lnTo>
                    <a:pt x="2084" y="121"/>
                  </a:lnTo>
                  <a:cubicBezTo>
                    <a:pt x="2084" y="74"/>
                    <a:pt x="2123" y="37"/>
                    <a:pt x="2168" y="37"/>
                  </a:cubicBezTo>
                  <a:lnTo>
                    <a:pt x="2559" y="37"/>
                  </a:lnTo>
                  <a:cubicBezTo>
                    <a:pt x="2606" y="37"/>
                    <a:pt x="2642" y="76"/>
                    <a:pt x="2642" y="121"/>
                  </a:cubicBezTo>
                  <a:lnTo>
                    <a:pt x="2642" y="1945"/>
                  </a:lnTo>
                  <a:cubicBezTo>
                    <a:pt x="2642" y="2131"/>
                    <a:pt x="2569" y="2212"/>
                    <a:pt x="2498" y="2243"/>
                  </a:cubicBezTo>
                  <a:cubicBezTo>
                    <a:pt x="2427" y="2275"/>
                    <a:pt x="2212" y="2262"/>
                    <a:pt x="2081" y="2149"/>
                  </a:cubicBezTo>
                  <a:cubicBezTo>
                    <a:pt x="1953" y="2036"/>
                    <a:pt x="687" y="934"/>
                    <a:pt x="687" y="934"/>
                  </a:cubicBezTo>
                  <a:cubicBezTo>
                    <a:pt x="687" y="934"/>
                    <a:pt x="613" y="868"/>
                    <a:pt x="608" y="863"/>
                  </a:cubicBezTo>
                  <a:cubicBezTo>
                    <a:pt x="603" y="858"/>
                    <a:pt x="595" y="855"/>
                    <a:pt x="590" y="855"/>
                  </a:cubicBezTo>
                  <a:cubicBezTo>
                    <a:pt x="571" y="855"/>
                    <a:pt x="558" y="868"/>
                    <a:pt x="558" y="886"/>
                  </a:cubicBezTo>
                  <a:lnTo>
                    <a:pt x="558" y="2152"/>
                  </a:lnTo>
                  <a:cubicBezTo>
                    <a:pt x="558" y="2199"/>
                    <a:pt x="519" y="2236"/>
                    <a:pt x="474" y="2236"/>
                  </a:cubicBezTo>
                  <a:lnTo>
                    <a:pt x="84" y="2236"/>
                  </a:lnTo>
                  <a:cubicBezTo>
                    <a:pt x="37" y="2236"/>
                    <a:pt x="0" y="2196"/>
                    <a:pt x="0" y="2152"/>
                  </a:cubicBezTo>
                  <a:lnTo>
                    <a:pt x="0" y="331"/>
                  </a:lnTo>
                  <a:cubicBezTo>
                    <a:pt x="0" y="145"/>
                    <a:pt x="73" y="63"/>
                    <a:pt x="144" y="32"/>
                  </a:cubicBezTo>
                  <a:cubicBezTo>
                    <a:pt x="215" y="0"/>
                    <a:pt x="430" y="13"/>
                    <a:pt x="561" y="126"/>
                  </a:cubicBezTo>
                  <a:cubicBezTo>
                    <a:pt x="689" y="239"/>
                    <a:pt x="1956" y="1343"/>
                    <a:pt x="1956" y="1343"/>
                  </a:cubicBezTo>
                  <a:cubicBezTo>
                    <a:pt x="1956" y="1343"/>
                    <a:pt x="2016" y="1400"/>
                    <a:pt x="2021" y="1406"/>
                  </a:cubicBezTo>
                  <a:cubicBezTo>
                    <a:pt x="2029" y="1411"/>
                    <a:pt x="2037" y="1416"/>
                    <a:pt x="2047" y="14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6669088" y="3159125"/>
              <a:ext cx="201613" cy="793750"/>
            </a:xfrm>
            <a:custGeom>
              <a:rect b="b" l="l" r="r" t="t"/>
              <a:pathLst>
                <a:path extrusionOk="0" h="2205" w="560">
                  <a:moveTo>
                    <a:pt x="0" y="84"/>
                  </a:moveTo>
                  <a:cubicBezTo>
                    <a:pt x="0" y="37"/>
                    <a:pt x="40" y="0"/>
                    <a:pt x="84" y="0"/>
                  </a:cubicBezTo>
                  <a:lnTo>
                    <a:pt x="475" y="0"/>
                  </a:lnTo>
                  <a:cubicBezTo>
                    <a:pt x="522" y="0"/>
                    <a:pt x="559" y="39"/>
                    <a:pt x="559" y="84"/>
                  </a:cubicBezTo>
                  <a:lnTo>
                    <a:pt x="559" y="2120"/>
                  </a:lnTo>
                  <a:cubicBezTo>
                    <a:pt x="559" y="2167"/>
                    <a:pt x="519" y="2204"/>
                    <a:pt x="475" y="2204"/>
                  </a:cubicBezTo>
                  <a:lnTo>
                    <a:pt x="84" y="2204"/>
                  </a:lnTo>
                  <a:cubicBezTo>
                    <a:pt x="37" y="2204"/>
                    <a:pt x="0" y="2164"/>
                    <a:pt x="0" y="2120"/>
                  </a:cubicBezTo>
                  <a:lnTo>
                    <a:pt x="0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4389438" y="3155950"/>
              <a:ext cx="1196972" cy="798514"/>
            </a:xfrm>
            <a:custGeom>
              <a:rect b="b" l="l" r="r" t="t"/>
              <a:pathLst>
                <a:path extrusionOk="0" h="2217" w="3324">
                  <a:moveTo>
                    <a:pt x="1931" y="141"/>
                  </a:moveTo>
                  <a:cubicBezTo>
                    <a:pt x="1871" y="55"/>
                    <a:pt x="1774" y="0"/>
                    <a:pt x="1662" y="0"/>
                  </a:cubicBezTo>
                  <a:cubicBezTo>
                    <a:pt x="1549" y="0"/>
                    <a:pt x="1450" y="57"/>
                    <a:pt x="1392" y="141"/>
                  </a:cubicBezTo>
                  <a:lnTo>
                    <a:pt x="13" y="2130"/>
                  </a:lnTo>
                  <a:cubicBezTo>
                    <a:pt x="5" y="2138"/>
                    <a:pt x="0" y="2151"/>
                    <a:pt x="0" y="2164"/>
                  </a:cubicBezTo>
                  <a:cubicBezTo>
                    <a:pt x="0" y="2193"/>
                    <a:pt x="24" y="2216"/>
                    <a:pt x="53" y="2216"/>
                  </a:cubicBezTo>
                  <a:lnTo>
                    <a:pt x="556" y="2216"/>
                  </a:lnTo>
                  <a:cubicBezTo>
                    <a:pt x="574" y="2216"/>
                    <a:pt x="593" y="2206"/>
                    <a:pt x="601" y="2190"/>
                  </a:cubicBezTo>
                  <a:lnTo>
                    <a:pt x="957" y="1675"/>
                  </a:lnTo>
                  <a:cubicBezTo>
                    <a:pt x="965" y="1656"/>
                    <a:pt x="983" y="1646"/>
                    <a:pt x="1004" y="1646"/>
                  </a:cubicBezTo>
                  <a:lnTo>
                    <a:pt x="2319" y="1646"/>
                  </a:lnTo>
                  <a:cubicBezTo>
                    <a:pt x="2340" y="1646"/>
                    <a:pt x="2359" y="1659"/>
                    <a:pt x="2366" y="1675"/>
                  </a:cubicBezTo>
                  <a:lnTo>
                    <a:pt x="2723" y="2190"/>
                  </a:lnTo>
                  <a:cubicBezTo>
                    <a:pt x="2731" y="2206"/>
                    <a:pt x="2749" y="2216"/>
                    <a:pt x="2768" y="2216"/>
                  </a:cubicBezTo>
                  <a:lnTo>
                    <a:pt x="3271" y="2216"/>
                  </a:lnTo>
                  <a:cubicBezTo>
                    <a:pt x="3300" y="2216"/>
                    <a:pt x="3323" y="2193"/>
                    <a:pt x="3323" y="2164"/>
                  </a:cubicBezTo>
                  <a:cubicBezTo>
                    <a:pt x="3321" y="2151"/>
                    <a:pt x="3315" y="2138"/>
                    <a:pt x="3310" y="2130"/>
                  </a:cubicBezTo>
                  <a:lnTo>
                    <a:pt x="1931" y="141"/>
                  </a:lnTo>
                  <a:close/>
                  <a:moveTo>
                    <a:pt x="1377" y="1153"/>
                  </a:moveTo>
                  <a:cubicBezTo>
                    <a:pt x="1358" y="1153"/>
                    <a:pt x="1345" y="1140"/>
                    <a:pt x="1345" y="1122"/>
                  </a:cubicBezTo>
                  <a:cubicBezTo>
                    <a:pt x="1345" y="1114"/>
                    <a:pt x="1348" y="1106"/>
                    <a:pt x="1353" y="1101"/>
                  </a:cubicBezTo>
                  <a:lnTo>
                    <a:pt x="1633" y="697"/>
                  </a:lnTo>
                  <a:lnTo>
                    <a:pt x="1639" y="692"/>
                  </a:lnTo>
                  <a:lnTo>
                    <a:pt x="1644" y="686"/>
                  </a:lnTo>
                  <a:cubicBezTo>
                    <a:pt x="1647" y="684"/>
                    <a:pt x="1652" y="684"/>
                    <a:pt x="1657" y="684"/>
                  </a:cubicBezTo>
                  <a:lnTo>
                    <a:pt x="1660" y="684"/>
                  </a:lnTo>
                  <a:lnTo>
                    <a:pt x="1662" y="684"/>
                  </a:lnTo>
                  <a:cubicBezTo>
                    <a:pt x="1668" y="684"/>
                    <a:pt x="1670" y="684"/>
                    <a:pt x="1675" y="686"/>
                  </a:cubicBezTo>
                  <a:cubicBezTo>
                    <a:pt x="1678" y="686"/>
                    <a:pt x="1678" y="689"/>
                    <a:pt x="1681" y="692"/>
                  </a:cubicBezTo>
                  <a:cubicBezTo>
                    <a:pt x="1683" y="694"/>
                    <a:pt x="1686" y="694"/>
                    <a:pt x="1686" y="697"/>
                  </a:cubicBezTo>
                  <a:lnTo>
                    <a:pt x="1965" y="1101"/>
                  </a:lnTo>
                  <a:cubicBezTo>
                    <a:pt x="1971" y="1106"/>
                    <a:pt x="1973" y="1114"/>
                    <a:pt x="1973" y="1122"/>
                  </a:cubicBezTo>
                  <a:cubicBezTo>
                    <a:pt x="1976" y="1140"/>
                    <a:pt x="1963" y="1153"/>
                    <a:pt x="1944" y="1153"/>
                  </a:cubicBezTo>
                  <a:lnTo>
                    <a:pt x="1377" y="11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54"/>
          <p:cNvSpPr txBox="1"/>
          <p:nvPr>
            <p:ph type="ctrTitle"/>
          </p:nvPr>
        </p:nvSpPr>
        <p:spPr>
          <a:xfrm>
            <a:off x="1143000" y="2423942"/>
            <a:ext cx="6858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 Light"/>
              <a:buNone/>
              <a:defRPr i="0" sz="3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ontserrat"/>
              <a:buNone/>
              <a:defRPr i="0" sz="30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028700"/>
            <a:ext cx="82296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ontserrat Light"/>
              <a:buChar char="•"/>
              <a:defRPr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048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–"/>
              <a:defRPr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▪"/>
              <a:defRPr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048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o"/>
              <a:defRPr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➢"/>
              <a:defRPr i="0" sz="12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•"/>
              <a:defRPr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57200" y="4754434"/>
            <a:ext cx="27243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Font typeface="Montserrat Light"/>
              <a:buNone/>
              <a:defRPr i="0" sz="6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-1"/>
            <a:ext cx="9144000" cy="5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5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8427391" y="4704656"/>
            <a:ext cx="273933" cy="191676"/>
            <a:chOff x="6935788" y="3157538"/>
            <a:chExt cx="1136650" cy="795338"/>
          </a:xfrm>
        </p:grpSpPr>
        <p:sp>
          <p:nvSpPr>
            <p:cNvPr id="57" name="Google Shape;57;p13"/>
            <p:cNvSpPr/>
            <p:nvPr/>
          </p:nvSpPr>
          <p:spPr>
            <a:xfrm>
              <a:off x="7580313" y="3157538"/>
              <a:ext cx="492125" cy="334963"/>
            </a:xfrm>
            <a:custGeom>
              <a:rect b="b" l="l" r="r" t="t"/>
              <a:pathLst>
                <a:path extrusionOk="0" h="929" w="1369">
                  <a:moveTo>
                    <a:pt x="639" y="16"/>
                  </a:moveTo>
                  <a:cubicBezTo>
                    <a:pt x="650" y="8"/>
                    <a:pt x="660" y="0"/>
                    <a:pt x="676" y="0"/>
                  </a:cubicBezTo>
                  <a:lnTo>
                    <a:pt x="1316" y="0"/>
                  </a:lnTo>
                  <a:cubicBezTo>
                    <a:pt x="1345" y="0"/>
                    <a:pt x="1368" y="24"/>
                    <a:pt x="1368" y="53"/>
                  </a:cubicBezTo>
                  <a:cubicBezTo>
                    <a:pt x="1368" y="69"/>
                    <a:pt x="1360" y="84"/>
                    <a:pt x="1347" y="95"/>
                  </a:cubicBezTo>
                  <a:lnTo>
                    <a:pt x="409" y="913"/>
                  </a:lnTo>
                  <a:cubicBezTo>
                    <a:pt x="398" y="923"/>
                    <a:pt x="388" y="928"/>
                    <a:pt x="372" y="928"/>
                  </a:cubicBezTo>
                  <a:cubicBezTo>
                    <a:pt x="356" y="928"/>
                    <a:pt x="343" y="923"/>
                    <a:pt x="333" y="913"/>
                  </a:cubicBezTo>
                  <a:lnTo>
                    <a:pt x="13" y="632"/>
                  </a:lnTo>
                  <a:cubicBezTo>
                    <a:pt x="5" y="624"/>
                    <a:pt x="0" y="611"/>
                    <a:pt x="0" y="598"/>
                  </a:cubicBezTo>
                  <a:cubicBezTo>
                    <a:pt x="0" y="582"/>
                    <a:pt x="8" y="569"/>
                    <a:pt x="18" y="559"/>
                  </a:cubicBezTo>
                  <a:lnTo>
                    <a:pt x="639" y="16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580313" y="3619500"/>
              <a:ext cx="492125" cy="333375"/>
            </a:xfrm>
            <a:custGeom>
              <a:rect b="b" l="l" r="r" t="t"/>
              <a:pathLst>
                <a:path extrusionOk="0" h="928" w="1369">
                  <a:moveTo>
                    <a:pt x="639" y="912"/>
                  </a:moveTo>
                  <a:cubicBezTo>
                    <a:pt x="650" y="920"/>
                    <a:pt x="660" y="927"/>
                    <a:pt x="676" y="927"/>
                  </a:cubicBezTo>
                  <a:lnTo>
                    <a:pt x="1316" y="927"/>
                  </a:lnTo>
                  <a:cubicBezTo>
                    <a:pt x="1345" y="927"/>
                    <a:pt x="1368" y="904"/>
                    <a:pt x="1368" y="875"/>
                  </a:cubicBezTo>
                  <a:cubicBezTo>
                    <a:pt x="1368" y="859"/>
                    <a:pt x="1360" y="844"/>
                    <a:pt x="1347" y="833"/>
                  </a:cubicBezTo>
                  <a:lnTo>
                    <a:pt x="409" y="16"/>
                  </a:lnTo>
                  <a:cubicBezTo>
                    <a:pt x="398" y="6"/>
                    <a:pt x="388" y="0"/>
                    <a:pt x="372" y="0"/>
                  </a:cubicBezTo>
                  <a:cubicBezTo>
                    <a:pt x="356" y="0"/>
                    <a:pt x="343" y="6"/>
                    <a:pt x="333" y="16"/>
                  </a:cubicBezTo>
                  <a:lnTo>
                    <a:pt x="13" y="294"/>
                  </a:lnTo>
                  <a:cubicBezTo>
                    <a:pt x="5" y="304"/>
                    <a:pt x="0" y="315"/>
                    <a:pt x="0" y="328"/>
                  </a:cubicBezTo>
                  <a:cubicBezTo>
                    <a:pt x="0" y="344"/>
                    <a:pt x="8" y="357"/>
                    <a:pt x="18" y="367"/>
                  </a:cubicBezTo>
                  <a:lnTo>
                    <a:pt x="639" y="912"/>
                  </a:lnTo>
                </a:path>
              </a:pathLst>
            </a:custGeom>
            <a:solidFill>
              <a:srgbClr val="024D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935788" y="3157538"/>
              <a:ext cx="703264" cy="795338"/>
            </a:xfrm>
            <a:custGeom>
              <a:rect b="b" l="l" r="r" t="t"/>
              <a:pathLst>
                <a:path extrusionOk="0" h="2208" w="1954">
                  <a:moveTo>
                    <a:pt x="726" y="2194"/>
                  </a:moveTo>
                  <a:cubicBezTo>
                    <a:pt x="718" y="2202"/>
                    <a:pt x="705" y="2207"/>
                    <a:pt x="692" y="2207"/>
                  </a:cubicBezTo>
                  <a:lnTo>
                    <a:pt x="52" y="2207"/>
                  </a:lnTo>
                  <a:cubicBezTo>
                    <a:pt x="23" y="2207"/>
                    <a:pt x="0" y="2183"/>
                    <a:pt x="0" y="2154"/>
                  </a:cubicBezTo>
                  <a:cubicBezTo>
                    <a:pt x="0" y="2141"/>
                    <a:pt x="5" y="2128"/>
                    <a:pt x="15" y="2118"/>
                  </a:cubicBezTo>
                  <a:lnTo>
                    <a:pt x="1137" y="1143"/>
                  </a:lnTo>
                  <a:cubicBezTo>
                    <a:pt x="1148" y="1133"/>
                    <a:pt x="1156" y="1120"/>
                    <a:pt x="1156" y="1104"/>
                  </a:cubicBezTo>
                  <a:cubicBezTo>
                    <a:pt x="1156" y="1088"/>
                    <a:pt x="1150" y="1075"/>
                    <a:pt x="1140" y="1067"/>
                  </a:cubicBezTo>
                  <a:lnTo>
                    <a:pt x="21" y="92"/>
                  </a:lnTo>
                  <a:cubicBezTo>
                    <a:pt x="10" y="82"/>
                    <a:pt x="2" y="69"/>
                    <a:pt x="2" y="53"/>
                  </a:cubicBezTo>
                  <a:cubicBezTo>
                    <a:pt x="2" y="24"/>
                    <a:pt x="26" y="0"/>
                    <a:pt x="55" y="0"/>
                  </a:cubicBezTo>
                  <a:lnTo>
                    <a:pt x="694" y="0"/>
                  </a:lnTo>
                  <a:cubicBezTo>
                    <a:pt x="707" y="0"/>
                    <a:pt x="721" y="6"/>
                    <a:pt x="728" y="14"/>
                  </a:cubicBezTo>
                  <a:lnTo>
                    <a:pt x="1934" y="1065"/>
                  </a:lnTo>
                  <a:cubicBezTo>
                    <a:pt x="1945" y="1075"/>
                    <a:pt x="1953" y="1088"/>
                    <a:pt x="1953" y="1104"/>
                  </a:cubicBezTo>
                  <a:cubicBezTo>
                    <a:pt x="1953" y="1120"/>
                    <a:pt x="1945" y="1133"/>
                    <a:pt x="1934" y="1143"/>
                  </a:cubicBezTo>
                  <a:lnTo>
                    <a:pt x="726" y="2194"/>
                  </a:lnTo>
                </a:path>
              </a:pathLst>
            </a:custGeom>
            <a:solidFill>
              <a:srgbClr val="AFD13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2880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lwn.net/Articles/820748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9.xml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5"/>
          <p:cNvSpPr txBox="1"/>
          <p:nvPr>
            <p:ph type="ctrTitle"/>
          </p:nvPr>
        </p:nvSpPr>
        <p:spPr>
          <a:xfrm>
            <a:off x="1135450" y="2859514"/>
            <a:ext cx="68580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 sz="3500">
                <a:solidFill>
                  <a:srgbClr val="FFFFFF"/>
                </a:solidFill>
              </a:rPr>
              <a:t>Exploring Intel Subpage-Protection(SPP) in context of Live Migration</a:t>
            </a:r>
            <a:endParaRPr sz="35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3" name="Google Shape;623;p55"/>
          <p:cNvSpPr txBox="1"/>
          <p:nvPr>
            <p:ph idx="1" type="subTitle"/>
          </p:nvPr>
        </p:nvSpPr>
        <p:spPr>
          <a:xfrm>
            <a:off x="580450" y="4590850"/>
            <a:ext cx="79680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lang="en"/>
              <a:t>August </a:t>
            </a:r>
            <a:r>
              <a:rPr i="0" lang="en" u="none" cap="none" strike="noStrike">
                <a:solidFill>
                  <a:schemeClr val="lt1"/>
                </a:solidFill>
              </a:rPr>
              <a:t>|  </a:t>
            </a:r>
            <a:r>
              <a:rPr lang="en">
                <a:solidFill>
                  <a:schemeClr val="lt1"/>
                </a:solidFill>
              </a:rPr>
              <a:t>KVM Forum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4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691" name="Google Shape;691;p64"/>
          <p:cNvSpPr txBox="1"/>
          <p:nvPr>
            <p:ph idx="2" type="subTitle"/>
          </p:nvPr>
        </p:nvSpPr>
        <p:spPr>
          <a:xfrm>
            <a:off x="457200" y="299125"/>
            <a:ext cx="7218900" cy="39219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 for sub-page protection in kernel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Thanks to Yang Weijiang, we have the following support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action="ppaction://hlinksldjump" r:id="rId3"/>
              </a:rPr>
              <a:t>[1]</a:t>
            </a: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at our exposure: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SPPT setup/ capability.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User-space SPP IOCTLs for set/get SPP Permissions.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Routines to SPP protect/unprotect memory ranges.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Handling SPP misconfig induced vmexits and setting up SPP page tables.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Modifying page-fault handlers to update SPP bit as per SPP protection on the GFN.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Lazy mode initialisation of EPT as well as SPPT page-tables.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5"/>
          <p:cNvSpPr txBox="1"/>
          <p:nvPr>
            <p:ph idx="2" type="subTitle"/>
          </p:nvPr>
        </p:nvSpPr>
        <p:spPr>
          <a:xfrm>
            <a:off x="457200" y="461375"/>
            <a:ext cx="7887900" cy="3921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we added to support live migration with sub-page level dirty tracking?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Kernel: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Rebasing the patches on the kernel 5.10 (a lot has changed in the kernel mmu code since the last iteration of review).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Not yet rebased for TDP MMU which is now default in upstream.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Fixing miscellaneous bugs found while evaluating the base patches.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Integrating with Enable/Disable/Clear/Get dirty IOCTL.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Manipulating Bitmaps for Subpage/Page Level dirtying.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Disabling  SPP on subpage in fast page fault once a page is already dirtied once until next GET_DIRTY_LOG or CLEAR_DIRTY_LOG.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Optimising tlb flushes, by doing batching of tlb flushes and bringing it out of critical locks.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Other small fixes like handling vcpu and memory hotplug on SPP enabled VM.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65"/>
          <p:cNvSpPr txBox="1"/>
          <p:nvPr/>
        </p:nvSpPr>
        <p:spPr>
          <a:xfrm>
            <a:off x="115600" y="46981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August | KVM Forum 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6"/>
          <p:cNvSpPr txBox="1"/>
          <p:nvPr>
            <p:ph idx="2" type="subTitle"/>
          </p:nvPr>
        </p:nvSpPr>
        <p:spPr>
          <a:xfrm>
            <a:off x="457200" y="111150"/>
            <a:ext cx="7218900" cy="5436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KVM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Side Workflow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3" name="Google Shape;703;p66"/>
          <p:cNvSpPr txBox="1"/>
          <p:nvPr/>
        </p:nvSpPr>
        <p:spPr>
          <a:xfrm>
            <a:off x="99700" y="4804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August | KVM Forum 2022</a:t>
            </a:r>
            <a:endParaRPr/>
          </a:p>
        </p:txBody>
      </p:sp>
      <p:pic>
        <p:nvPicPr>
          <p:cNvPr id="704" name="Google Shape;70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00" y="807150"/>
            <a:ext cx="7791349" cy="38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7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Qemu Support For SPP</a:t>
            </a:r>
            <a:endParaRPr/>
          </a:p>
        </p:txBody>
      </p:sp>
      <p:sp>
        <p:nvSpPr>
          <p:cNvPr id="710" name="Google Shape;710;p67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KVM Forum 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8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16" name="Google Shape;716;p68"/>
          <p:cNvSpPr txBox="1"/>
          <p:nvPr>
            <p:ph idx="2" type="subTitle"/>
          </p:nvPr>
        </p:nvSpPr>
        <p:spPr>
          <a:xfrm>
            <a:off x="457200" y="86225"/>
            <a:ext cx="7218900" cy="5436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QEMU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Side Workflow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7" name="Google Shape;717;p68"/>
          <p:cNvPicPr preferRelativeResize="0"/>
          <p:nvPr/>
        </p:nvPicPr>
        <p:blipFill rotWithShape="1">
          <a:blip r:embed="rId3">
            <a:alphaModFix/>
          </a:blip>
          <a:srcRect b="12595" l="0" r="0" t="0"/>
          <a:stretch/>
        </p:blipFill>
        <p:spPr>
          <a:xfrm>
            <a:off x="1026625" y="750475"/>
            <a:ext cx="6649476" cy="40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9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we added to support live migration with sub-page level dirty tracking?</a:t>
            </a:r>
            <a:endParaRPr/>
          </a:p>
        </p:txBody>
      </p:sp>
      <p:sp>
        <p:nvSpPr>
          <p:cNvPr id="723" name="Google Shape;723;p69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24" name="Google Shape;724;p69"/>
          <p:cNvSpPr txBox="1"/>
          <p:nvPr>
            <p:ph idx="2" type="subTitle"/>
          </p:nvPr>
        </p:nvSpPr>
        <p:spPr>
          <a:xfrm>
            <a:off x="471225" y="10427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QEMU: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Create/Manage separate Bitmap for SPP to remove multiple copies for bitmaps for SPP registered memory regions.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Handling transmission and assembling of sub-pages.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0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730" name="Google Shape;730;p70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KVM Forum 2022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71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</a:t>
            </a:r>
            <a:r>
              <a:rPr lang="en"/>
              <a:t> Results</a:t>
            </a:r>
            <a:endParaRPr/>
          </a:p>
        </p:txBody>
      </p:sp>
      <p:sp>
        <p:nvSpPr>
          <p:cNvPr id="736" name="Google Shape;736;p71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37" name="Google Shape;737;p71"/>
          <p:cNvSpPr txBox="1"/>
          <p:nvPr>
            <p:ph idx="2" type="subTitle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Workloads we have used for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benchmarking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Nutanix PC-VM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Kernel build process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How do we evaluate the gains or losses with SPP?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Observe memory access patterns (only writes). How?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Measure the reduction in data to be transferred across live migration with SPP support.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Measure the impact on network due to the overhead of transferring data at sub-page granularity.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Improvement in Time to Migrate.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Note*: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Our implementation on day this video is recorded is still not very stable so some of the data is estimated from offline calculations.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2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43" name="Google Shape;743;p72"/>
          <p:cNvSpPr txBox="1"/>
          <p:nvPr>
            <p:ph idx="2" type="subTitle"/>
          </p:nvPr>
        </p:nvSpPr>
        <p:spPr>
          <a:xfrm>
            <a:off x="457200" y="516650"/>
            <a:ext cx="7218900" cy="3274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Memory Access Patterns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4" name="Google Shape;744;p7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75" y="1308625"/>
            <a:ext cx="4151676" cy="2759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5" name="Google Shape;745;p7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325" y="1308625"/>
            <a:ext cx="4151676" cy="2759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3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pic>
        <p:nvPicPr>
          <p:cNvPr id="751" name="Google Shape;751;p7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75" y="1485275"/>
            <a:ext cx="4343934" cy="2685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2" name="Google Shape;752;p73"/>
          <p:cNvSpPr txBox="1"/>
          <p:nvPr/>
        </p:nvSpPr>
        <p:spPr>
          <a:xfrm>
            <a:off x="457200" y="651900"/>
            <a:ext cx="422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Percentage Reduction in Data Transferred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6"/>
          <p:cNvSpPr txBox="1"/>
          <p:nvPr>
            <p:ph idx="1" type="subTitle"/>
          </p:nvPr>
        </p:nvSpPr>
        <p:spPr>
          <a:xfrm>
            <a:off x="4741625" y="497525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9" name="Google Shape;629;p56"/>
          <p:cNvSpPr txBox="1"/>
          <p:nvPr>
            <p:ph idx="2" type="subTitle"/>
          </p:nvPr>
        </p:nvSpPr>
        <p:spPr>
          <a:xfrm>
            <a:off x="4741625" y="1449000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Using SPP for live migration</a:t>
            </a:r>
            <a:endParaRPr/>
          </a:p>
        </p:txBody>
      </p:sp>
      <p:sp>
        <p:nvSpPr>
          <p:cNvPr id="630" name="Google Shape;630;p56"/>
          <p:cNvSpPr txBox="1"/>
          <p:nvPr>
            <p:ph idx="3" type="subTitle"/>
          </p:nvPr>
        </p:nvSpPr>
        <p:spPr>
          <a:xfrm>
            <a:off x="4741625" y="2340175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631" name="Google Shape;631;p56"/>
          <p:cNvSpPr txBox="1"/>
          <p:nvPr>
            <p:ph idx="4" type="subTitle"/>
          </p:nvPr>
        </p:nvSpPr>
        <p:spPr>
          <a:xfrm>
            <a:off x="4741625" y="3299175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Challenges and Future Work</a:t>
            </a:r>
            <a:endParaRPr/>
          </a:p>
        </p:txBody>
      </p:sp>
      <p:sp>
        <p:nvSpPr>
          <p:cNvPr id="632" name="Google Shape;632;p56"/>
          <p:cNvSpPr txBox="1"/>
          <p:nvPr>
            <p:ph idx="5" type="subTitle"/>
          </p:nvPr>
        </p:nvSpPr>
        <p:spPr>
          <a:xfrm>
            <a:off x="4741625" y="4236050"/>
            <a:ext cx="3685800" cy="3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33" name="Google Shape;633;p56"/>
          <p:cNvSpPr txBox="1"/>
          <p:nvPr>
            <p:ph idx="6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 KVM Forum</a:t>
            </a:r>
            <a:r>
              <a:rPr lang="en"/>
              <a:t> 2022</a:t>
            </a:r>
            <a:endParaRPr/>
          </a:p>
        </p:txBody>
      </p:sp>
      <p:sp>
        <p:nvSpPr>
          <p:cNvPr id="634" name="Google Shape;634;p56"/>
          <p:cNvSpPr txBox="1"/>
          <p:nvPr/>
        </p:nvSpPr>
        <p:spPr>
          <a:xfrm>
            <a:off x="4146100" y="445025"/>
            <a:ext cx="437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5" name="Google Shape;635;p56"/>
          <p:cNvSpPr txBox="1"/>
          <p:nvPr/>
        </p:nvSpPr>
        <p:spPr>
          <a:xfrm>
            <a:off x="4146100" y="1396500"/>
            <a:ext cx="437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56"/>
          <p:cNvSpPr txBox="1"/>
          <p:nvPr/>
        </p:nvSpPr>
        <p:spPr>
          <a:xfrm>
            <a:off x="4146100" y="2251950"/>
            <a:ext cx="437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7" name="Google Shape;637;p56"/>
          <p:cNvSpPr txBox="1"/>
          <p:nvPr/>
        </p:nvSpPr>
        <p:spPr>
          <a:xfrm>
            <a:off x="4146100" y="3246675"/>
            <a:ext cx="437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8" name="Google Shape;638;p56"/>
          <p:cNvSpPr txBox="1"/>
          <p:nvPr/>
        </p:nvSpPr>
        <p:spPr>
          <a:xfrm>
            <a:off x="4146100" y="4107350"/>
            <a:ext cx="437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56"/>
          <p:cNvSpPr txBox="1"/>
          <p:nvPr>
            <p:ph type="title"/>
          </p:nvPr>
        </p:nvSpPr>
        <p:spPr>
          <a:xfrm>
            <a:off x="457200" y="2340925"/>
            <a:ext cx="3191400" cy="46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slide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4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Overall Gain</a:t>
            </a:r>
            <a:endParaRPr/>
          </a:p>
        </p:txBody>
      </p:sp>
      <p:sp>
        <p:nvSpPr>
          <p:cNvPr id="758" name="Google Shape;758;p74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pic>
        <p:nvPicPr>
          <p:cNvPr id="759" name="Google Shape;759;p7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863" y="1743450"/>
            <a:ext cx="3353337" cy="2072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0" name="Google Shape;760;p7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200" y="1748728"/>
            <a:ext cx="3419626" cy="2072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61" name="Google Shape;761;p74"/>
          <p:cNvSpPr txBox="1"/>
          <p:nvPr>
            <p:ph type="title"/>
          </p:nvPr>
        </p:nvSpPr>
        <p:spPr>
          <a:xfrm>
            <a:off x="429300" y="924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FD13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Time to Migrate</a:t>
            </a:r>
            <a:endParaRPr>
              <a:solidFill>
                <a:srgbClr val="AFD13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5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pic>
        <p:nvPicPr>
          <p:cNvPr id="767" name="Google Shape;767;p7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975" y="1767325"/>
            <a:ext cx="3252226" cy="2008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8" name="Google Shape;768;p7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150" y="1767327"/>
            <a:ext cx="3252226" cy="20084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69" name="Google Shape;769;p75"/>
          <p:cNvSpPr txBox="1"/>
          <p:nvPr>
            <p:ph type="title"/>
          </p:nvPr>
        </p:nvSpPr>
        <p:spPr>
          <a:xfrm>
            <a:off x="429300" y="924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AFD13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Throttle rate</a:t>
            </a:r>
            <a:endParaRPr>
              <a:solidFill>
                <a:srgbClr val="AFD13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6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75" name="Google Shape;775;p76"/>
          <p:cNvSpPr txBox="1"/>
          <p:nvPr>
            <p:ph idx="2" type="subTitle"/>
          </p:nvPr>
        </p:nvSpPr>
        <p:spPr>
          <a:xfrm>
            <a:off x="457200" y="516650"/>
            <a:ext cx="4717800" cy="3274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imitations of SPP in live migration context</a:t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Not very effective in high network throughput cases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there is  gain in data reduction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but it is overpowered by decrease in network throughput due to overhead in data transfer at sub-page level granularity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May not be effective for multi-fd; cpu utilization may shoot up.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Not for zero-copy; can’t transfer sub-page.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6" name="Google Shape;776;p7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000" y="1344575"/>
            <a:ext cx="3821850" cy="20687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7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Future Work</a:t>
            </a:r>
            <a:endParaRPr/>
          </a:p>
        </p:txBody>
      </p:sp>
      <p:sp>
        <p:nvSpPr>
          <p:cNvPr id="782" name="Google Shape;782;p77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KVM Forum 2022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8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788" name="Google Shape;788;p78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89" name="Google Shape;789;p78"/>
          <p:cNvSpPr txBox="1"/>
          <p:nvPr>
            <p:ph idx="2" type="subTitle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Memory Overhead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32 times larger bitmap with SPP and extra SPP page-tables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Can be huge for large memory VMs.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verhead in bitmap sync due to large bitmap size(also holding mmu lock for longer period)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Impact on guest performance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Upto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32 times more vmexits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with sub-page-level dirty tracking.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PML(Page Modification Logging) not supported with SPP.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9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795" name="Google Shape;795;p79"/>
          <p:cNvSpPr txBox="1"/>
          <p:nvPr/>
        </p:nvSpPr>
        <p:spPr>
          <a:xfrm>
            <a:off x="457200" y="651900"/>
            <a:ext cx="422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Impact on Guest Performance</a:t>
            </a:r>
            <a:endParaRPr/>
          </a:p>
        </p:txBody>
      </p:sp>
      <p:graphicFrame>
        <p:nvGraphicFramePr>
          <p:cNvPr id="796" name="Google Shape;796;p79"/>
          <p:cNvGraphicFramePr/>
          <p:nvPr/>
        </p:nvGraphicFramePr>
        <p:xfrm>
          <a:off x="546850" y="211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{D6FA2CE2-50EF-4279-8060-83524FF9102A}</a:tableStyleId>
              </a:tblPr>
              <a:tblGrid>
                <a:gridCol w="1279325"/>
                <a:gridCol w="1156100"/>
                <a:gridCol w="1050175"/>
              </a:tblGrid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Without SPP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 SPP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Throughput (requests per second)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79744.82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1503.78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797" name="Google Shape;797;p79"/>
          <p:cNvGraphicFramePr/>
          <p:nvPr/>
        </p:nvGraphicFramePr>
        <p:xfrm>
          <a:off x="4682400" y="15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{D6FA2CE2-50EF-4279-8060-83524FF9102A}</a:tableStyleId>
              </a:tblPr>
              <a:tblGrid>
                <a:gridCol w="1279325"/>
                <a:gridCol w="1156100"/>
                <a:gridCol w="1050175"/>
              </a:tblGrid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Without SPP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 SPP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Avg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0.456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28.501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0.168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4.648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P50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0.415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23.919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P95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1.223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42.847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P99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1.351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148.735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2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Max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11.167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431.359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98" name="Google Shape;798;p79"/>
          <p:cNvSpPr txBox="1"/>
          <p:nvPr>
            <p:ph type="title"/>
          </p:nvPr>
        </p:nvSpPr>
        <p:spPr>
          <a:xfrm>
            <a:off x="739400" y="1638300"/>
            <a:ext cx="31005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FD13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Throughput</a:t>
            </a:r>
            <a:endParaRPr sz="1000">
              <a:solidFill>
                <a:srgbClr val="AFD135"/>
              </a:solidFill>
            </a:endParaRPr>
          </a:p>
        </p:txBody>
      </p:sp>
      <p:sp>
        <p:nvSpPr>
          <p:cNvPr id="799" name="Google Shape;799;p79"/>
          <p:cNvSpPr txBox="1"/>
          <p:nvPr>
            <p:ph type="title"/>
          </p:nvPr>
        </p:nvSpPr>
        <p:spPr>
          <a:xfrm>
            <a:off x="4930400" y="1028700"/>
            <a:ext cx="31005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FD13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Latency</a:t>
            </a:r>
            <a:endParaRPr sz="1000">
              <a:solidFill>
                <a:srgbClr val="AFD135"/>
              </a:solidFill>
            </a:endParaRPr>
          </a:p>
        </p:txBody>
      </p:sp>
      <p:sp>
        <p:nvSpPr>
          <p:cNvPr id="800" name="Google Shape;800;p79"/>
          <p:cNvSpPr txBox="1"/>
          <p:nvPr>
            <p:ph type="title"/>
          </p:nvPr>
        </p:nvSpPr>
        <p:spPr>
          <a:xfrm>
            <a:off x="457200" y="1028700"/>
            <a:ext cx="31005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B908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* </a:t>
            </a:r>
            <a:r>
              <a:rPr lang="en" sz="1000">
                <a:solidFill>
                  <a:srgbClr val="7B908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on Redis benchmark </a:t>
            </a:r>
            <a:r>
              <a:rPr baseline="30000" lang="en" sz="1000">
                <a:solidFill>
                  <a:srgbClr val="7B908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[4]</a:t>
            </a:r>
            <a:endParaRPr baseline="30000" sz="1000">
              <a:solidFill>
                <a:srgbClr val="7B908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0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806" name="Google Shape;806;p80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807" name="Google Shape;807;p80"/>
          <p:cNvSpPr txBox="1"/>
          <p:nvPr>
            <p:ph idx="2" type="subTitle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How can SPP help?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SPP can help converge those edge cases where migration gets stuck because the network bandwidth is not good enough (for workloads dirtying not more than a few subpages in a page) 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Current status of our work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There’s ongoing work on optimising the implementation (to be discussed in the later slides)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current implementation needs more testing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Kernel and QEMU patches for live migration soon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1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813" name="Google Shape;813;p81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814" name="Google Shape;814;p81"/>
          <p:cNvSpPr txBox="1"/>
          <p:nvPr>
            <p:ph idx="2" type="subTitle"/>
          </p:nvPr>
        </p:nvSpPr>
        <p:spPr>
          <a:xfrm>
            <a:off x="457200" y="934350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to counter the problem of large bitmap size and guest performance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?</a:t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Increasing the granularity of dirty tracking to group of consecutive sub-pages, e.g. 4 consecutive subpages or </a:t>
            </a: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51</a:t>
            </a: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 bytes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Selective dirty tracking with SPP, e.g.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Start with dirty tracking with SPP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After a few contiguous subpages dirtied within the same page, switch to page-level dirty tracking for the page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Hashmap-based dirty tracking for subpages</a:t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Reducing the number of Bitmaps maintained by QEMU further.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Memory footprints decrease, time overhead in bitmap sync reduced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Integration with Dirty Ring can reduce bitmap sync time and remove memory overhead of Kernel copy of Bitmap.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2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820" name="Google Shape;820;p82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821" name="Google Shape;821;p82"/>
          <p:cNvSpPr txBox="1"/>
          <p:nvPr>
            <p:ph idx="2" type="subTitle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to counter the problem of 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large bitmap size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guest performance?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 are majorly focusing on the below two ideas: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Dynamically assess a live migration to determine if subpage protection makes sense and enable it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Dynamically determine the optimal subpage-protection granularity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Both of these decisions are based on the two key metrics which we have discussed: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Memory access pattern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❏"/>
            </a:pPr>
            <a:r>
              <a:rPr lang="en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Impact on network throughput</a:t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3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827" name="Google Shape;827;p83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828" name="Google Shape;828;p83"/>
          <p:cNvSpPr txBox="1"/>
          <p:nvPr>
            <p:ph idx="2" type="subTitle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57A7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>
                <a:solidFill>
                  <a:srgbClr val="3457A7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https://lwn.net/Articles/820748/</a:t>
            </a:r>
            <a:endParaRPr>
              <a:solidFill>
                <a:srgbClr val="3457A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>
                <a:solidFill>
                  <a:srgbClr val="3457A7"/>
                </a:solidFill>
                <a:latin typeface="Montserrat"/>
                <a:ea typeface="Montserrat"/>
                <a:cs typeface="Montserrat"/>
                <a:sym typeface="Montserrat"/>
              </a:rPr>
              <a:t>https://www.os.ecc.u-tokyo.ac.jp/papers/2021-cloud-ozawa.pdf</a:t>
            </a:r>
            <a:endParaRPr>
              <a:solidFill>
                <a:srgbClr val="3457A7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AutoNum type="arabicPeriod"/>
            </a:pPr>
            <a:r>
              <a:rPr lang="en">
                <a:solidFill>
                  <a:srgbClr val="3457A7"/>
                </a:solidFill>
              </a:rPr>
              <a:t>https://www.slideshare.net/xen_com_mgr/xpdds18-eptbased-subpage-write-protection-on-xenc-yi-zhang-intel</a:t>
            </a:r>
            <a:endParaRPr>
              <a:solidFill>
                <a:srgbClr val="3457A7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Montserrat"/>
              <a:buAutoNum type="arabicPeriod"/>
            </a:pPr>
            <a:r>
              <a:rPr lang="en">
                <a:solidFill>
                  <a:srgbClr val="3457A7"/>
                </a:solidFill>
                <a:latin typeface="Montserrat"/>
                <a:ea typeface="Montserrat"/>
                <a:cs typeface="Montserrat"/>
                <a:sym typeface="Montserrat"/>
              </a:rPr>
              <a:t>https://redis.io/docs/reference/optimization/benchmarks/</a:t>
            </a:r>
            <a:endParaRPr>
              <a:solidFill>
                <a:srgbClr val="3457A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7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45" name="Google Shape;645;p57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KVM Forum 2022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4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KVM Forum 2022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4" name="Google Shape;834;p84"/>
          <p:cNvSpPr txBox="1"/>
          <p:nvPr/>
        </p:nvSpPr>
        <p:spPr>
          <a:xfrm>
            <a:off x="810800" y="1969975"/>
            <a:ext cx="4929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Soham Ghosh 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&lt;</a:t>
            </a:r>
            <a:r>
              <a:rPr lang="en" sz="1200">
                <a:solidFill>
                  <a:schemeClr val="lt1"/>
                </a:solidFill>
              </a:rPr>
              <a:t>soham.ghosh@nutanix.com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Tejus GK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>
                <a:solidFill>
                  <a:schemeClr val="lt1"/>
                </a:solidFill>
              </a:rPr>
              <a:t>tejus.gk@nutanix.com&gt;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Shivam Kumar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>
                <a:solidFill>
                  <a:schemeClr val="lt1"/>
                </a:solidFill>
              </a:rPr>
              <a:t>shivam.kumar@nutanix.com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Manish Mishra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>
                <a:solidFill>
                  <a:schemeClr val="lt1"/>
                </a:solidFill>
              </a:rPr>
              <a:t>manish.mishra@nutanix.com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Prachatos Mitra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>
                <a:solidFill>
                  <a:schemeClr val="lt1"/>
                </a:solidFill>
              </a:rPr>
              <a:t>prachatos.mitra@nutanix.com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Prerna Saxena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>
                <a:solidFill>
                  <a:schemeClr val="lt1"/>
                </a:solidFill>
              </a:rPr>
              <a:t>prerna.saxena@nutanix.com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Light"/>
              <a:buChar char="❏"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Carl Waldspurger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&lt;</a:t>
            </a:r>
            <a:r>
              <a:rPr lang="en" sz="1200">
                <a:solidFill>
                  <a:schemeClr val="lt1"/>
                </a:solidFill>
              </a:rPr>
              <a:t>carl.waldspurger@nutanix.com</a:t>
            </a:r>
            <a:r>
              <a:rPr lang="en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&gt;</a:t>
            </a:r>
            <a:endParaRPr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5" name="Google Shape;835;p84"/>
          <p:cNvSpPr txBox="1"/>
          <p:nvPr>
            <p:ph idx="4294967295" type="ctrTitle"/>
          </p:nvPr>
        </p:nvSpPr>
        <p:spPr>
          <a:xfrm>
            <a:off x="951875" y="509392"/>
            <a:ext cx="6858000" cy="51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Our Team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5"/>
          <p:cNvSpPr txBox="1"/>
          <p:nvPr>
            <p:ph type="ctrTitle"/>
          </p:nvPr>
        </p:nvSpPr>
        <p:spPr>
          <a:xfrm>
            <a:off x="1143000" y="2636167"/>
            <a:ext cx="6858000" cy="51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8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1" name="Google Shape;651;p58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652" name="Google Shape;652;p58"/>
          <p:cNvSpPr txBox="1"/>
          <p:nvPr>
            <p:ph idx="2" type="subTitle"/>
          </p:nvPr>
        </p:nvSpPr>
        <p:spPr>
          <a:xfrm>
            <a:off x="471225" y="1097525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Have you ever waited for an “eternity” for a live 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migration to finish?</a:t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on-converging live migrations is a frustrating experience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 live migration may not converge if the network is not able to catch up with the rate at which the guest is dirtying the memory. This can happen: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either the guest is simply dirtying too heavily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b="1" lang="en">
                <a:solidFill>
                  <a:srgbClr val="0381C2"/>
                </a:solidFill>
                <a:latin typeface="Montserrat"/>
                <a:ea typeface="Montserrat"/>
                <a:cs typeface="Montserrat"/>
                <a:sym typeface="Montserrat"/>
              </a:rPr>
              <a:t>or because the network throughput is low enough; very frequent in migrations across WAN</a:t>
            </a:r>
            <a:endParaRPr b="1">
              <a:solidFill>
                <a:srgbClr val="0381C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Let’s focus on the “low network throughput” case and ask - “What can we do about it?”</a:t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9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658" name="Google Shape;658;p59"/>
          <p:cNvSpPr txBox="1"/>
          <p:nvPr>
            <p:ph idx="2" type="subTitle"/>
          </p:nvPr>
        </p:nvSpPr>
        <p:spPr>
          <a:xfrm>
            <a:off x="457200" y="475800"/>
            <a:ext cx="7218900" cy="3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Let’s focus on the “low network throughput” case and ask - “What can we do about it?”</a:t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Well, we could compress the guest data and then send it over the network.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But how effective is it?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By what degree can we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compress the guest data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- it totally depends on the data itself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What about the CPU cycles wasted by the compression algorithm or the memory footprints - it can be pretty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CPU intensive or memory intensive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381C2"/>
              </a:buClr>
              <a:buSzPts val="1200"/>
              <a:buFont typeface="Montserrat"/>
              <a:buChar char="●"/>
            </a:pPr>
            <a:r>
              <a:rPr b="1" lang="en">
                <a:solidFill>
                  <a:srgbClr val="0381C2"/>
                </a:solidFill>
                <a:latin typeface="Montserrat"/>
                <a:ea typeface="Montserrat"/>
                <a:cs typeface="Montserrat"/>
                <a:sym typeface="Montserrat"/>
              </a:rPr>
              <a:t>Let’s open the box of new hardware features available on newer processor generations and see if something can help us here.</a:t>
            </a:r>
            <a:endParaRPr b="1">
              <a:solidFill>
                <a:srgbClr val="0381C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about Intel’s sub-page write-permission feature?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0"/>
          <p:cNvSpPr txBox="1"/>
          <p:nvPr>
            <p:ph type="title"/>
          </p:nvPr>
        </p:nvSpPr>
        <p:spPr>
          <a:xfrm>
            <a:off x="429300" y="3954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Intel’s sub-page write-permission feature? - [</a:t>
            </a:r>
            <a:r>
              <a:rPr lang="en" sz="1400" u="sng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action="ppaction://hlinksldjump" r:id="rId3"/>
              </a:rPr>
              <a:t>3</a:t>
            </a: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]</a:t>
            </a:r>
            <a:endParaRPr/>
          </a:p>
        </p:txBody>
      </p:sp>
      <p:sp>
        <p:nvSpPr>
          <p:cNvPr id="664" name="Google Shape;664;p60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pic>
        <p:nvPicPr>
          <p:cNvPr id="665" name="Google Shape;66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28700"/>
            <a:ext cx="7583227" cy="33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1"/>
          <p:cNvSpPr txBox="1"/>
          <p:nvPr>
            <p:ph type="title"/>
          </p:nvPr>
        </p:nvSpPr>
        <p:spPr>
          <a:xfrm>
            <a:off x="429300" y="384186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Intel’s sub-page write-permission feature?</a:t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6787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EPT-Based Sub-Page write Protection(SPP) allows Virtual Machine Monitor(VMM) specify write-permission for guest physical memory at a 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sub-page(128 byte)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granularity.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 SPP works, HW enforces write-access check for sub-pages within a protected 4KB page.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SPP is active when the 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"sub-page write protection" (bit 23)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is 1 in Secondary VM-Execution Controls. The feature is backed with a Sub-Page Permission Table(SPPT), and subpage permission vector is stored in the leaf entry of SPPT. The root page is referenced via a Sub-Page Permission Table Pointer (SPPTP) in VMCS.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SPP Page Faults will still trigger 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EPT VIOLATION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but for SPP Page Table Misconfigs there is new VM Exit reason 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PT Misconfig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SPP is supported only for 4K PTEs and works with only write-protection so can not use PML.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61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2"/>
          <p:cNvSpPr txBox="1"/>
          <p:nvPr>
            <p:ph type="title"/>
          </p:nvPr>
        </p:nvSpPr>
        <p:spPr>
          <a:xfrm>
            <a:off x="457200" y="290361"/>
            <a:ext cx="80238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SPP for live migration</a:t>
            </a:r>
            <a:endParaRPr/>
          </a:p>
        </p:txBody>
      </p:sp>
      <p:sp>
        <p:nvSpPr>
          <p:cNvPr id="677" name="Google Shape;677;p62"/>
          <p:cNvSpPr txBox="1"/>
          <p:nvPr>
            <p:ph idx="1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August | KVM Forum 2022</a:t>
            </a:r>
            <a:endParaRPr/>
          </a:p>
        </p:txBody>
      </p:sp>
      <p:sp>
        <p:nvSpPr>
          <p:cNvPr id="678" name="Google Shape;678;p62"/>
          <p:cNvSpPr txBox="1"/>
          <p:nvPr/>
        </p:nvSpPr>
        <p:spPr>
          <a:xfrm>
            <a:off x="457200" y="1350750"/>
            <a:ext cx="7749300" cy="26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6787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9" name="Google Shape;679;p62"/>
          <p:cNvSpPr txBox="1"/>
          <p:nvPr>
            <p:ph type="title"/>
          </p:nvPr>
        </p:nvSpPr>
        <p:spPr>
          <a:xfrm>
            <a:off x="457200" y="950182"/>
            <a:ext cx="8023800" cy="330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678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Why use sub-page protection for live migration?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ill be very helpful in 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low network bandwidth cases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 How?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live migration converges if, after certain migration iteration, we are left with a dirtied memory that can be transferred within the expected downtime.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amount of memory we can transfer during this expected downtime is proportionate to the network throughput.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With low network throughput, this amount is significantly low.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1800"/>
              </a:spcBef>
              <a:spcAft>
                <a:spcPts val="0"/>
              </a:spcAft>
              <a:buClr>
                <a:srgbClr val="0381C2"/>
              </a:buClr>
              <a:buSzPts val="1200"/>
              <a:buFont typeface="Montserrat"/>
              <a:buChar char="○"/>
            </a:pPr>
            <a:r>
              <a:rPr b="1" lang="en" sz="1200">
                <a:solidFill>
                  <a:srgbClr val="0381C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 can reduce the dirtied memory with the SPP support for live migration by a factor of (1-32) depending on the workload.</a:t>
            </a:r>
            <a:endParaRPr b="1" sz="1200">
              <a:solidFill>
                <a:srgbClr val="0381C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8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 txBox="1"/>
          <p:nvPr>
            <p:ph type="title"/>
          </p:nvPr>
        </p:nvSpPr>
        <p:spPr>
          <a:xfrm>
            <a:off x="467375" y="1839350"/>
            <a:ext cx="5819700" cy="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KVM Support For SPP</a:t>
            </a:r>
            <a:endParaRPr/>
          </a:p>
        </p:txBody>
      </p:sp>
      <p:sp>
        <p:nvSpPr>
          <p:cNvPr id="685" name="Google Shape;685;p63"/>
          <p:cNvSpPr txBox="1"/>
          <p:nvPr>
            <p:ph idx="2" type="subTitle"/>
          </p:nvPr>
        </p:nvSpPr>
        <p:spPr>
          <a:xfrm>
            <a:off x="457200" y="4604450"/>
            <a:ext cx="7968000" cy="3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August | KVM Forum 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Nutanix NEW Color">
      <a:dk1>
        <a:srgbClr val="1E1E1E"/>
      </a:dk1>
      <a:lt1>
        <a:srgbClr val="FFFFFF"/>
      </a:lt1>
      <a:dk2>
        <a:srgbClr val="4D4D4E"/>
      </a:dk2>
      <a:lt2>
        <a:srgbClr val="034EA2"/>
      </a:lt2>
      <a:accent1>
        <a:srgbClr val="B0D235"/>
      </a:accent1>
      <a:accent2>
        <a:srgbClr val="4379BD"/>
      </a:accent2>
      <a:accent3>
        <a:srgbClr val="F4B321"/>
      </a:accent3>
      <a:accent4>
        <a:srgbClr val="F36D21"/>
      </a:accent4>
      <a:accent5>
        <a:srgbClr val="02B3E2"/>
      </a:accent5>
      <a:accent6>
        <a:srgbClr val="6560AB"/>
      </a:accent6>
      <a:hlink>
        <a:srgbClr val="032177"/>
      </a:hlink>
      <a:folHlink>
        <a:srgbClr val="C84A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