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Montserrat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Utkarsh Tripathi"/>
  <p:cmAuthor clrIdx="1" id="1" initials="" lastIdx="1" name="Shivam Kuma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F2413D-9907-4481-8B88-DA116722B70C}">
  <a:tblStyle styleId="{30F2413D-9907-4481-8B88-DA116722B7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11E5134-15A7-419D-B22D-1A7EE6EA524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Light-bold.fntdata"/><Relationship Id="rId30" Type="http://schemas.openxmlformats.org/officeDocument/2006/relationships/font" Target="fonts/MontserratLight-regular.fntdata"/><Relationship Id="rId33" Type="http://schemas.openxmlformats.org/officeDocument/2006/relationships/font" Target="fonts/MontserratLight-boldItalic.fntdata"/><Relationship Id="rId32" Type="http://schemas.openxmlformats.org/officeDocument/2006/relationships/font" Target="fonts/MontserratLigh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19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29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8-20T08:18:37.518">
    <p:pos x="2786" y="529"/>
    <p:text>Is this relevant to mention here.</p:text>
  </p:cm>
  <p:cm authorId="1" idx="1" dt="2021-08-20T08:18:37.518">
    <p:pos x="2786" y="529"/>
    <p:text>Just to highlight the fact that we are building on the top of existing dirty logging and not coming up with something new like the dirty ring approach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ec46a23120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0" name="Google Shape;660;gec46a23120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91542b2dc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ge91542b2d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ge91542b2dc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e018fae4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ge7e018fae4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e7e018fae4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e9c79c1a5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ge9c79c1a5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9c79c1a5e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ge9c79c1a5e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e9c79c1a5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e9c79c1a5e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e7df6aba79_2_8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ge7df6aba79_2_8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9c79c1a5e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ge9c79c1a5e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e7e018fae4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e7e018fae4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eace4c101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eace4c1019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7df6aba79_2_10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ge7df6aba79_2_10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e7df6aba79_2_7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e7df6aba79_2_7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e7e018fae4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e7e018fae4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e7e018fae4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May start with low throttling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x = x * total bytes transferred)/(2*total bytes dirtied))</a:t>
            </a:r>
            <a:b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Throttle rate = (1 - x)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Fundamentally flawed, does not take into account time to dirty.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45720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99% throttling: Sleeping the vCPU for 990ms for every 1000ms in order to converge the migration.</a:t>
            </a:r>
            <a:endParaRPr/>
          </a:p>
        </p:txBody>
      </p:sp>
      <p:sp>
        <p:nvSpPr>
          <p:cNvPr id="710" name="Google Shape;710;ge7e018fae4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e7e018fae4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e7e018fae4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91542b2dc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e91542b2dc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e7df6aba79_2_8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e7df6aba79_2_8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ge7df6aba79_2_8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c46a23120_0_6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6" name="Google Shape;746;gec46a23120_0_6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ec46a23120_0_12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2" name="Google Shape;752;gec46a23120_0_12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Title slide" showMasterSp="0">
  <p:cSld name="BlueGreen_Title slide">
    <p:bg>
      <p:bgPr>
        <a:gradFill>
          <a:gsLst>
            <a:gs pos="0">
              <a:schemeClr val="lt2"/>
            </a:gs>
            <a:gs pos="50000">
              <a:schemeClr val="accent5"/>
            </a:gs>
            <a:gs pos="100000">
              <a:srgbClr val="B0D235"/>
            </a:gs>
          </a:gsLst>
          <a:lin ang="189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2312064"/>
            <a:ext cx="685800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4619612"/>
            <a:ext cx="68580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19" name="Google Shape;19;p2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" name="Google Shape;20;p2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21" name="Google Shape;21;p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 with subtitle">
  <p:cSld name="Paragraph slide with sub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457200" y="1028700"/>
            <a:ext cx="82296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2" type="body"/>
          </p:nvPr>
        </p:nvSpPr>
        <p:spPr>
          <a:xfrm>
            <a:off x="457200" y="1848299"/>
            <a:ext cx="8229600" cy="272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 with two columns layout">
  <p:cSld name="Paragraph slide with two columns layou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" type="body"/>
          </p:nvPr>
        </p:nvSpPr>
        <p:spPr>
          <a:xfrm>
            <a:off x="457200" y="1884692"/>
            <a:ext cx="384048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2" type="body"/>
          </p:nvPr>
        </p:nvSpPr>
        <p:spPr>
          <a:xfrm>
            <a:off x="457200" y="2185919"/>
            <a:ext cx="3840480" cy="238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3" type="body"/>
          </p:nvPr>
        </p:nvSpPr>
        <p:spPr>
          <a:xfrm>
            <a:off x="457200" y="1028700"/>
            <a:ext cx="82296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4" type="body"/>
          </p:nvPr>
        </p:nvSpPr>
        <p:spPr>
          <a:xfrm>
            <a:off x="4861086" y="1884692"/>
            <a:ext cx="384048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5" type="body"/>
          </p:nvPr>
        </p:nvSpPr>
        <p:spPr>
          <a:xfrm>
            <a:off x="4861086" y="2185919"/>
            <a:ext cx="3840480" cy="238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aragraph slide with image layout" showMasterSp="0">
  <p:cSld name="1_Paragraph slide with image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457200" y="290361"/>
            <a:ext cx="3886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" type="body"/>
          </p:nvPr>
        </p:nvSpPr>
        <p:spPr>
          <a:xfrm>
            <a:off x="457200" y="1479122"/>
            <a:ext cx="38862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2" type="body"/>
          </p:nvPr>
        </p:nvSpPr>
        <p:spPr>
          <a:xfrm>
            <a:off x="457200" y="2334866"/>
            <a:ext cx="38862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3" type="body"/>
          </p:nvPr>
        </p:nvSpPr>
        <p:spPr>
          <a:xfrm>
            <a:off x="457200" y="2636092"/>
            <a:ext cx="3886200" cy="1940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5" name="Google Shape;125;p13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126" name="Google Shape;126;p13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128" name="Google Shape;128;p13"/>
          <p:cNvSpPr/>
          <p:nvPr>
            <p:ph idx="4" type="pic"/>
          </p:nvPr>
        </p:nvSpPr>
        <p:spPr>
          <a:xfrm>
            <a:off x="4569714" y="53998"/>
            <a:ext cx="4574286" cy="5089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0" y="-1"/>
            <a:ext cx="9144000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131" name="Google Shape;131;p13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list slide">
  <p:cSld name="Bulleted list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457200" y="10287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/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list slide">
  <p:cSld name="Numbered list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457200" y="10287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AutoNum type="arabicPeriod"/>
              <a:defRPr/>
            </a:lvl1pPr>
            <a:lvl2pPr indent="-2984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/>
            </a:lvl2pPr>
            <a:lvl3pPr indent="-2984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/>
            </a:lvl3pPr>
            <a:lvl4pPr indent="-2984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/>
            </a:lvl4pPr>
            <a:lvl5pPr indent="-2984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slide" showMasterSp="0">
  <p:cSld name="1_Quote slide">
    <p:bg>
      <p:bgPr>
        <a:gradFill>
          <a:gsLst>
            <a:gs pos="0">
              <a:schemeClr val="lt2"/>
            </a:gs>
            <a:gs pos="50000">
              <a:srgbClr val="5A906C"/>
            </a:gs>
            <a:gs pos="100000">
              <a:srgbClr val="B0D235"/>
            </a:gs>
          </a:gsLst>
          <a:lin ang="18900000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149" name="Google Shape;149;p16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6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664888" y="3816925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2" type="body"/>
          </p:nvPr>
        </p:nvSpPr>
        <p:spPr>
          <a:xfrm>
            <a:off x="1664888" y="4104751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16"/>
          <p:cNvSpPr txBox="1"/>
          <p:nvPr>
            <p:ph idx="3" type="body"/>
          </p:nvPr>
        </p:nvSpPr>
        <p:spPr>
          <a:xfrm>
            <a:off x="1664888" y="657224"/>
            <a:ext cx="6535511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56" name="Google Shape;156;p16"/>
          <p:cNvCxnSpPr/>
          <p:nvPr/>
        </p:nvCxnSpPr>
        <p:spPr>
          <a:xfrm>
            <a:off x="1664888" y="3455844"/>
            <a:ext cx="747911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Quote slide" showMasterSp="0">
  <p:cSld name="3_Quote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7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161" name="Google Shape;161;p17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17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1664888" y="3816925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17"/>
          <p:cNvSpPr txBox="1"/>
          <p:nvPr>
            <p:ph idx="2" type="body"/>
          </p:nvPr>
        </p:nvSpPr>
        <p:spPr>
          <a:xfrm>
            <a:off x="1664888" y="4104751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idx="3" type="body"/>
          </p:nvPr>
        </p:nvSpPr>
        <p:spPr>
          <a:xfrm>
            <a:off x="1664888" y="657224"/>
            <a:ext cx="6535511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68" name="Google Shape;168;p17"/>
          <p:cNvCxnSpPr/>
          <p:nvPr/>
        </p:nvCxnSpPr>
        <p:spPr>
          <a:xfrm>
            <a:off x="1664888" y="3455844"/>
            <a:ext cx="747911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Quote slide" showMasterSp="0">
  <p:cSld name="4_Quote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173" name="Google Shape;173;p18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18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1664888" y="3816925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2" type="body"/>
          </p:nvPr>
        </p:nvSpPr>
        <p:spPr>
          <a:xfrm>
            <a:off x="1664888" y="4104751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18"/>
          <p:cNvSpPr txBox="1"/>
          <p:nvPr>
            <p:ph idx="3" type="body"/>
          </p:nvPr>
        </p:nvSpPr>
        <p:spPr>
          <a:xfrm>
            <a:off x="1664888" y="657224"/>
            <a:ext cx="6535511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80" name="Google Shape;180;p18"/>
          <p:cNvCxnSpPr/>
          <p:nvPr/>
        </p:nvCxnSpPr>
        <p:spPr>
          <a:xfrm>
            <a:off x="1664888" y="3455844"/>
            <a:ext cx="747911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cons slide">
  <p:cSld name="Three icons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19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457200" y="1028700"/>
            <a:ext cx="82296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2" type="body"/>
          </p:nvPr>
        </p:nvSpPr>
        <p:spPr>
          <a:xfrm>
            <a:off x="457200" y="2940043"/>
            <a:ext cx="2128838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3" type="body"/>
          </p:nvPr>
        </p:nvSpPr>
        <p:spPr>
          <a:xfrm>
            <a:off x="457200" y="3241271"/>
            <a:ext cx="2128838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4" type="body"/>
          </p:nvPr>
        </p:nvSpPr>
        <p:spPr>
          <a:xfrm>
            <a:off x="3507581" y="2940043"/>
            <a:ext cx="2128838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19"/>
          <p:cNvSpPr txBox="1"/>
          <p:nvPr>
            <p:ph idx="5" type="body"/>
          </p:nvPr>
        </p:nvSpPr>
        <p:spPr>
          <a:xfrm>
            <a:off x="3507581" y="3241271"/>
            <a:ext cx="2128838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19"/>
          <p:cNvSpPr txBox="1"/>
          <p:nvPr>
            <p:ph idx="6" type="body"/>
          </p:nvPr>
        </p:nvSpPr>
        <p:spPr>
          <a:xfrm>
            <a:off x="6557963" y="2940043"/>
            <a:ext cx="2128838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7" type="body"/>
          </p:nvPr>
        </p:nvSpPr>
        <p:spPr>
          <a:xfrm>
            <a:off x="6557963" y="3241271"/>
            <a:ext cx="2128838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19"/>
          <p:cNvSpPr/>
          <p:nvPr>
            <p:ph idx="8" type="pic"/>
          </p:nvPr>
        </p:nvSpPr>
        <p:spPr>
          <a:xfrm>
            <a:off x="1178719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19"/>
          <p:cNvSpPr/>
          <p:nvPr>
            <p:ph idx="9" type="pic"/>
          </p:nvPr>
        </p:nvSpPr>
        <p:spPr>
          <a:xfrm>
            <a:off x="4229100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9"/>
          <p:cNvSpPr/>
          <p:nvPr>
            <p:ph idx="13" type="pic"/>
          </p:nvPr>
        </p:nvSpPr>
        <p:spPr>
          <a:xfrm>
            <a:off x="7279481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cons slide">
  <p:cSld name="Four icons slid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457200" y="1028700"/>
            <a:ext cx="82296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20"/>
          <p:cNvSpPr txBox="1"/>
          <p:nvPr>
            <p:ph idx="2" type="body"/>
          </p:nvPr>
        </p:nvSpPr>
        <p:spPr>
          <a:xfrm>
            <a:off x="457200" y="2940043"/>
            <a:ext cx="1840230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20"/>
          <p:cNvSpPr txBox="1"/>
          <p:nvPr>
            <p:ph idx="3" type="body"/>
          </p:nvPr>
        </p:nvSpPr>
        <p:spPr>
          <a:xfrm>
            <a:off x="457200" y="3241271"/>
            <a:ext cx="184023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20"/>
          <p:cNvSpPr txBox="1"/>
          <p:nvPr>
            <p:ph idx="4" type="body"/>
          </p:nvPr>
        </p:nvSpPr>
        <p:spPr>
          <a:xfrm>
            <a:off x="2586990" y="2940043"/>
            <a:ext cx="1840230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20"/>
          <p:cNvSpPr txBox="1"/>
          <p:nvPr>
            <p:ph idx="5" type="body"/>
          </p:nvPr>
        </p:nvSpPr>
        <p:spPr>
          <a:xfrm>
            <a:off x="2586990" y="3241271"/>
            <a:ext cx="184023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20"/>
          <p:cNvSpPr txBox="1"/>
          <p:nvPr>
            <p:ph idx="6" type="body"/>
          </p:nvPr>
        </p:nvSpPr>
        <p:spPr>
          <a:xfrm>
            <a:off x="6846570" y="2940043"/>
            <a:ext cx="1840230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20"/>
          <p:cNvSpPr txBox="1"/>
          <p:nvPr>
            <p:ph idx="7" type="body"/>
          </p:nvPr>
        </p:nvSpPr>
        <p:spPr>
          <a:xfrm>
            <a:off x="6846570" y="3241271"/>
            <a:ext cx="184023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0"/>
          <p:cNvSpPr/>
          <p:nvPr>
            <p:ph idx="8" type="pic"/>
          </p:nvPr>
        </p:nvSpPr>
        <p:spPr>
          <a:xfrm>
            <a:off x="1034415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20"/>
          <p:cNvSpPr/>
          <p:nvPr>
            <p:ph idx="9" type="pic"/>
          </p:nvPr>
        </p:nvSpPr>
        <p:spPr>
          <a:xfrm>
            <a:off x="5293995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20"/>
          <p:cNvSpPr/>
          <p:nvPr>
            <p:ph idx="13" type="pic"/>
          </p:nvPr>
        </p:nvSpPr>
        <p:spPr>
          <a:xfrm>
            <a:off x="7423785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0"/>
          <p:cNvSpPr txBox="1"/>
          <p:nvPr>
            <p:ph idx="14" type="body"/>
          </p:nvPr>
        </p:nvSpPr>
        <p:spPr>
          <a:xfrm>
            <a:off x="4716780" y="2940043"/>
            <a:ext cx="1840230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20"/>
          <p:cNvSpPr txBox="1"/>
          <p:nvPr>
            <p:ph idx="15" type="body"/>
          </p:nvPr>
        </p:nvSpPr>
        <p:spPr>
          <a:xfrm>
            <a:off x="4716780" y="3241271"/>
            <a:ext cx="184023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20"/>
          <p:cNvSpPr/>
          <p:nvPr>
            <p:ph idx="16" type="pic"/>
          </p:nvPr>
        </p:nvSpPr>
        <p:spPr>
          <a:xfrm>
            <a:off x="3164205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20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Title slide" showMasterSp="0">
  <p:cSld name="PurpleTeal_Title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1143000" y="2312064"/>
            <a:ext cx="685800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143000" y="4619612"/>
            <a:ext cx="68580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25" name="Google Shape;25;p3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26" name="Google Shape;26;p3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28" name="Google Shape;28;p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icons slide">
  <p:cSld name="Five icons slid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21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457200" y="1028700"/>
            <a:ext cx="82296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6" name="Google Shape;216;p21"/>
          <p:cNvSpPr txBox="1"/>
          <p:nvPr>
            <p:ph idx="2" type="body"/>
          </p:nvPr>
        </p:nvSpPr>
        <p:spPr>
          <a:xfrm>
            <a:off x="457200" y="2940043"/>
            <a:ext cx="13716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7" name="Google Shape;217;p21"/>
          <p:cNvSpPr txBox="1"/>
          <p:nvPr>
            <p:ph idx="3" type="body"/>
          </p:nvPr>
        </p:nvSpPr>
        <p:spPr>
          <a:xfrm>
            <a:off x="457200" y="3241271"/>
            <a:ext cx="137160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21"/>
          <p:cNvSpPr txBox="1"/>
          <p:nvPr>
            <p:ph idx="4" type="body"/>
          </p:nvPr>
        </p:nvSpPr>
        <p:spPr>
          <a:xfrm>
            <a:off x="2171700" y="2940043"/>
            <a:ext cx="13716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21"/>
          <p:cNvSpPr txBox="1"/>
          <p:nvPr>
            <p:ph idx="5" type="body"/>
          </p:nvPr>
        </p:nvSpPr>
        <p:spPr>
          <a:xfrm>
            <a:off x="2171700" y="3241271"/>
            <a:ext cx="137160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21"/>
          <p:cNvSpPr txBox="1"/>
          <p:nvPr>
            <p:ph idx="6" type="body"/>
          </p:nvPr>
        </p:nvSpPr>
        <p:spPr>
          <a:xfrm>
            <a:off x="5600700" y="2940043"/>
            <a:ext cx="13716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idx="7" type="body"/>
          </p:nvPr>
        </p:nvSpPr>
        <p:spPr>
          <a:xfrm>
            <a:off x="5600700" y="3241271"/>
            <a:ext cx="137160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21"/>
          <p:cNvSpPr/>
          <p:nvPr>
            <p:ph idx="8" type="pic"/>
          </p:nvPr>
        </p:nvSpPr>
        <p:spPr>
          <a:xfrm>
            <a:off x="800100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21"/>
          <p:cNvSpPr/>
          <p:nvPr>
            <p:ph idx="9" type="pic"/>
          </p:nvPr>
        </p:nvSpPr>
        <p:spPr>
          <a:xfrm>
            <a:off x="5943600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21"/>
          <p:cNvSpPr/>
          <p:nvPr>
            <p:ph idx="13" type="pic"/>
          </p:nvPr>
        </p:nvSpPr>
        <p:spPr>
          <a:xfrm>
            <a:off x="7658100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21"/>
          <p:cNvSpPr txBox="1"/>
          <p:nvPr>
            <p:ph idx="14" type="body"/>
          </p:nvPr>
        </p:nvSpPr>
        <p:spPr>
          <a:xfrm>
            <a:off x="3886200" y="2940043"/>
            <a:ext cx="13716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21"/>
          <p:cNvSpPr txBox="1"/>
          <p:nvPr>
            <p:ph idx="15" type="body"/>
          </p:nvPr>
        </p:nvSpPr>
        <p:spPr>
          <a:xfrm>
            <a:off x="3886200" y="3241271"/>
            <a:ext cx="137160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21"/>
          <p:cNvSpPr/>
          <p:nvPr>
            <p:ph idx="16" type="pic"/>
          </p:nvPr>
        </p:nvSpPr>
        <p:spPr>
          <a:xfrm>
            <a:off x="4229100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21"/>
          <p:cNvSpPr txBox="1"/>
          <p:nvPr>
            <p:ph idx="17" type="body"/>
          </p:nvPr>
        </p:nvSpPr>
        <p:spPr>
          <a:xfrm>
            <a:off x="7315200" y="2940043"/>
            <a:ext cx="13716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7678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21"/>
          <p:cNvSpPr txBox="1"/>
          <p:nvPr>
            <p:ph idx="18" type="body"/>
          </p:nvPr>
        </p:nvSpPr>
        <p:spPr>
          <a:xfrm>
            <a:off x="7315200" y="3241271"/>
            <a:ext cx="1371600" cy="1259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21"/>
          <p:cNvSpPr/>
          <p:nvPr>
            <p:ph idx="19" type="pic"/>
          </p:nvPr>
        </p:nvSpPr>
        <p:spPr>
          <a:xfrm>
            <a:off x="2514600" y="1939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21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able slide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4" name="Google Shape;234;p22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22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23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p23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23"/>
          <p:cNvSpPr/>
          <p:nvPr>
            <p:ph idx="2" type="chart"/>
          </p:nvPr>
        </p:nvSpPr>
        <p:spPr>
          <a:xfrm>
            <a:off x="457200" y="1028700"/>
            <a:ext cx="8243887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hart slide">
  <p:cSld name="Content with Chart slide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24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4"/>
          <p:cNvSpPr/>
          <p:nvPr>
            <p:ph idx="2" type="chart"/>
          </p:nvPr>
        </p:nvSpPr>
        <p:spPr>
          <a:xfrm>
            <a:off x="2914650" y="1028700"/>
            <a:ext cx="5786437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24"/>
          <p:cNvSpPr txBox="1"/>
          <p:nvPr>
            <p:ph idx="1" type="body"/>
          </p:nvPr>
        </p:nvSpPr>
        <p:spPr>
          <a:xfrm>
            <a:off x="457200" y="1028700"/>
            <a:ext cx="2173986" cy="3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slide">
  <p:cSld name="Timeline slid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25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1" name="Google Shape;251;p25"/>
          <p:cNvCxnSpPr>
            <a:endCxn id="252" idx="4"/>
          </p:cNvCxnSpPr>
          <p:nvPr/>
        </p:nvCxnSpPr>
        <p:spPr>
          <a:xfrm>
            <a:off x="-1586" y="2076038"/>
            <a:ext cx="647100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3" name="Google Shape;253;p25"/>
          <p:cNvSpPr txBox="1"/>
          <p:nvPr>
            <p:ph idx="1" type="body"/>
          </p:nvPr>
        </p:nvSpPr>
        <p:spPr>
          <a:xfrm>
            <a:off x="457200" y="2652599"/>
            <a:ext cx="1243013" cy="1661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5"/>
          <p:cNvSpPr txBox="1"/>
          <p:nvPr>
            <p:ph idx="2" type="body"/>
          </p:nvPr>
        </p:nvSpPr>
        <p:spPr>
          <a:xfrm>
            <a:off x="1857471" y="2652599"/>
            <a:ext cx="1243013" cy="1661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25"/>
          <p:cNvSpPr txBox="1"/>
          <p:nvPr>
            <p:ph idx="3" type="body"/>
          </p:nvPr>
        </p:nvSpPr>
        <p:spPr>
          <a:xfrm>
            <a:off x="3257742" y="2652599"/>
            <a:ext cx="1243013" cy="1661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5"/>
          <p:cNvSpPr txBox="1"/>
          <p:nvPr>
            <p:ph idx="4" type="body"/>
          </p:nvPr>
        </p:nvSpPr>
        <p:spPr>
          <a:xfrm>
            <a:off x="4658013" y="2652599"/>
            <a:ext cx="1243013" cy="1661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25"/>
          <p:cNvSpPr txBox="1"/>
          <p:nvPr>
            <p:ph idx="5" type="body"/>
          </p:nvPr>
        </p:nvSpPr>
        <p:spPr>
          <a:xfrm>
            <a:off x="6058284" y="2652599"/>
            <a:ext cx="1243013" cy="1661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8" name="Google Shape;258;p25"/>
          <p:cNvSpPr txBox="1"/>
          <p:nvPr>
            <p:ph idx="6" type="body"/>
          </p:nvPr>
        </p:nvSpPr>
        <p:spPr>
          <a:xfrm>
            <a:off x="7458554" y="2652599"/>
            <a:ext cx="1243013" cy="1661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25"/>
          <p:cNvSpPr/>
          <p:nvPr/>
        </p:nvSpPr>
        <p:spPr>
          <a:xfrm>
            <a:off x="645486" y="2076038"/>
            <a:ext cx="866440" cy="295275"/>
          </a:xfrm>
          <a:custGeom>
            <a:rect b="b" l="l" r="r" t="t"/>
            <a:pathLst>
              <a:path extrusionOk="0" h="393700" w="1155254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2045757" y="2076038"/>
            <a:ext cx="866440" cy="295275"/>
          </a:xfrm>
          <a:custGeom>
            <a:rect b="b" l="l" r="r" t="t"/>
            <a:pathLst>
              <a:path extrusionOk="0" h="393700" w="1155254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3446028" y="2076038"/>
            <a:ext cx="866440" cy="295275"/>
          </a:xfrm>
          <a:custGeom>
            <a:rect b="b" l="l" r="r" t="t"/>
            <a:pathLst>
              <a:path extrusionOk="0" h="393700" w="1155254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4846299" y="2076038"/>
            <a:ext cx="866440" cy="295275"/>
          </a:xfrm>
          <a:custGeom>
            <a:rect b="b" l="l" r="r" t="t"/>
            <a:pathLst>
              <a:path extrusionOk="0" h="393700" w="1155254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6246570" y="2076038"/>
            <a:ext cx="866440" cy="295275"/>
          </a:xfrm>
          <a:custGeom>
            <a:rect b="b" l="l" r="r" t="t"/>
            <a:pathLst>
              <a:path extrusionOk="0" h="393700" w="1155254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7646839" y="2076038"/>
            <a:ext cx="866440" cy="295275"/>
          </a:xfrm>
          <a:custGeom>
            <a:rect b="b" l="l" r="r" t="t"/>
            <a:pathLst>
              <a:path extrusionOk="0" h="393700" w="1155254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25"/>
          <p:cNvCxnSpPr>
            <a:stCxn id="252" idx="0"/>
          </p:cNvCxnSpPr>
          <p:nvPr/>
        </p:nvCxnSpPr>
        <p:spPr>
          <a:xfrm>
            <a:off x="1511926" y="2076038"/>
            <a:ext cx="534000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5" name="Google Shape;265;p25"/>
          <p:cNvCxnSpPr/>
          <p:nvPr/>
        </p:nvCxnSpPr>
        <p:spPr>
          <a:xfrm>
            <a:off x="2912198" y="2076038"/>
            <a:ext cx="533831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6" name="Google Shape;266;p25"/>
          <p:cNvCxnSpPr/>
          <p:nvPr/>
        </p:nvCxnSpPr>
        <p:spPr>
          <a:xfrm>
            <a:off x="4312468" y="2076038"/>
            <a:ext cx="533831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7" name="Google Shape;267;p25"/>
          <p:cNvCxnSpPr/>
          <p:nvPr/>
        </p:nvCxnSpPr>
        <p:spPr>
          <a:xfrm>
            <a:off x="5712739" y="2076038"/>
            <a:ext cx="533831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8" name="Google Shape;268;p25"/>
          <p:cNvCxnSpPr/>
          <p:nvPr/>
        </p:nvCxnSpPr>
        <p:spPr>
          <a:xfrm>
            <a:off x="7113009" y="2076038"/>
            <a:ext cx="533831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9" name="Google Shape;269;p25"/>
          <p:cNvCxnSpPr>
            <a:stCxn id="263" idx="0"/>
          </p:cNvCxnSpPr>
          <p:nvPr/>
        </p:nvCxnSpPr>
        <p:spPr>
          <a:xfrm>
            <a:off x="8513280" y="2076038"/>
            <a:ext cx="630600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70" name="Google Shape;270;p25"/>
          <p:cNvSpPr/>
          <p:nvPr>
            <p:ph idx="7" type="body"/>
          </p:nvPr>
        </p:nvSpPr>
        <p:spPr>
          <a:xfrm>
            <a:off x="692944" y="1520800"/>
            <a:ext cx="769551" cy="76955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1" name="Google Shape;271;p25"/>
          <p:cNvSpPr/>
          <p:nvPr>
            <p:ph idx="8" type="body"/>
          </p:nvPr>
        </p:nvSpPr>
        <p:spPr>
          <a:xfrm>
            <a:off x="2095189" y="1520800"/>
            <a:ext cx="769551" cy="76955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25"/>
          <p:cNvSpPr/>
          <p:nvPr>
            <p:ph idx="9" type="body"/>
          </p:nvPr>
        </p:nvSpPr>
        <p:spPr>
          <a:xfrm>
            <a:off x="3495460" y="1520800"/>
            <a:ext cx="769551" cy="76955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3" name="Google Shape;273;p25"/>
          <p:cNvSpPr/>
          <p:nvPr>
            <p:ph idx="13" type="body"/>
          </p:nvPr>
        </p:nvSpPr>
        <p:spPr>
          <a:xfrm>
            <a:off x="4895731" y="1520800"/>
            <a:ext cx="769551" cy="76955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25"/>
          <p:cNvSpPr/>
          <p:nvPr>
            <p:ph idx="14" type="body"/>
          </p:nvPr>
        </p:nvSpPr>
        <p:spPr>
          <a:xfrm>
            <a:off x="6296002" y="1520800"/>
            <a:ext cx="769551" cy="76955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5" name="Google Shape;275;p25"/>
          <p:cNvSpPr/>
          <p:nvPr>
            <p:ph idx="15" type="body"/>
          </p:nvPr>
        </p:nvSpPr>
        <p:spPr>
          <a:xfrm>
            <a:off x="7696273" y="1520800"/>
            <a:ext cx="769551" cy="76955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 up slide_Laptop">
  <p:cSld name="Device mock up slide_Laptop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69366" y="569944"/>
            <a:ext cx="6943273" cy="407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/>
          <p:nvPr>
            <p:ph idx="2" type="pic"/>
          </p:nvPr>
        </p:nvSpPr>
        <p:spPr>
          <a:xfrm>
            <a:off x="3942987" y="885472"/>
            <a:ext cx="5201012" cy="32440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028700" lIns="0" spcFirstLastPara="1" rIns="0" wrap="square" tIns="68575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26"/>
          <p:cNvSpPr txBox="1"/>
          <p:nvPr>
            <p:ph type="title"/>
          </p:nvPr>
        </p:nvSpPr>
        <p:spPr>
          <a:xfrm>
            <a:off x="457200" y="290361"/>
            <a:ext cx="31799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0" name="Google Shape;280;p26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1" name="Google Shape;281;p26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6"/>
          <p:cNvSpPr txBox="1"/>
          <p:nvPr>
            <p:ph idx="1" type="body"/>
          </p:nvPr>
        </p:nvSpPr>
        <p:spPr>
          <a:xfrm>
            <a:off x="457200" y="1479123"/>
            <a:ext cx="2200275" cy="3092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vice mock up slide_Mobile">
  <p:cSld name="1_Device mock up slide_Mobil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type="title"/>
          </p:nvPr>
        </p:nvSpPr>
        <p:spPr>
          <a:xfrm>
            <a:off x="457200" y="290361"/>
            <a:ext cx="36433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27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6" name="Google Shape;286;p27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27"/>
          <p:cNvSpPr txBox="1"/>
          <p:nvPr>
            <p:ph idx="1" type="body"/>
          </p:nvPr>
        </p:nvSpPr>
        <p:spPr>
          <a:xfrm>
            <a:off x="457200" y="1479123"/>
            <a:ext cx="3643313" cy="3092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88" name="Google Shape;288;p27"/>
          <p:cNvPicPr preferRelativeResize="0"/>
          <p:nvPr/>
        </p:nvPicPr>
        <p:blipFill rotWithShape="1">
          <a:blip r:embed="rId2">
            <a:alphaModFix/>
          </a:blip>
          <a:srcRect b="12974" l="0" r="0" t="0"/>
          <a:stretch/>
        </p:blipFill>
        <p:spPr>
          <a:xfrm>
            <a:off x="5173127" y="605167"/>
            <a:ext cx="2564168" cy="453833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/>
          <p:nvPr>
            <p:ph idx="2" type="pic"/>
          </p:nvPr>
        </p:nvSpPr>
        <p:spPr>
          <a:xfrm>
            <a:off x="5349969" y="1241298"/>
            <a:ext cx="2209472" cy="3902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700" lIns="0" spcFirstLastPara="1" rIns="0" wrap="square" tIns="68575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Thank you slide" showMasterSp="0">
  <p:cSld name="BlueGreen_Thank you slide">
    <p:bg>
      <p:bgPr>
        <a:gradFill>
          <a:gsLst>
            <a:gs pos="0">
              <a:srgbClr val="034EA2"/>
            </a:gs>
            <a:gs pos="50000">
              <a:schemeClr val="accent5"/>
            </a:gs>
            <a:gs pos="100000">
              <a:srgbClr val="B0D235"/>
            </a:gs>
          </a:gsLst>
          <a:lin ang="18900000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8"/>
          <p:cNvGrpSpPr/>
          <p:nvPr/>
        </p:nvGrpSpPr>
        <p:grpSpPr>
          <a:xfrm>
            <a:off x="1407790" y="357690"/>
            <a:ext cx="6328422" cy="4428123"/>
            <a:chOff x="6935788" y="3157538"/>
            <a:chExt cx="1136650" cy="795337"/>
          </a:xfrm>
        </p:grpSpPr>
        <p:sp>
          <p:nvSpPr>
            <p:cNvPr id="292" name="Google Shape;292;p28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8"/>
          <p:cNvGrpSpPr/>
          <p:nvPr/>
        </p:nvGrpSpPr>
        <p:grpSpPr>
          <a:xfrm>
            <a:off x="3616452" y="1850490"/>
            <a:ext cx="1911096" cy="236935"/>
            <a:chOff x="1757363" y="3146425"/>
            <a:chExt cx="6607175" cy="819150"/>
          </a:xfrm>
        </p:grpSpPr>
        <p:sp>
          <p:nvSpPr>
            <p:cNvPr id="296" name="Google Shape;296;p28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2774950" y="3159125"/>
              <a:ext cx="949325" cy="795338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789363" y="3159125"/>
              <a:ext cx="869950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757363" y="3146425"/>
              <a:ext cx="952500" cy="819150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5653088" y="3146425"/>
              <a:ext cx="950912" cy="819150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4389438" y="3155950"/>
              <a:ext cx="1196975" cy="798513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28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Title slide" showMasterSp="0">
  <p:cSld name="BlueTeal_Title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>
            <p:ph type="ctrTitle"/>
          </p:nvPr>
        </p:nvSpPr>
        <p:spPr>
          <a:xfrm>
            <a:off x="1143000" y="2312064"/>
            <a:ext cx="685800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1" name="Google Shape;311;p29"/>
          <p:cNvSpPr txBox="1"/>
          <p:nvPr>
            <p:ph idx="1" type="subTitle"/>
          </p:nvPr>
        </p:nvSpPr>
        <p:spPr>
          <a:xfrm>
            <a:off x="1143000" y="4619612"/>
            <a:ext cx="68580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312" name="Google Shape;312;p29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13" name="Google Shape;313;p29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4" name="Google Shape;314;p29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15" name="Google Shape;315;p2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Orange_Title slide" showMasterSp="0">
  <p:cSld name="PurpleOrange_Title slide">
    <p:bg>
      <p:bgPr>
        <a:gradFill>
          <a:gsLst>
            <a:gs pos="0">
              <a:schemeClr val="accent6"/>
            </a:gs>
            <a:gs pos="50000">
              <a:srgbClr val="AC6766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/>
          <p:nvPr>
            <p:ph type="ctrTitle"/>
          </p:nvPr>
        </p:nvSpPr>
        <p:spPr>
          <a:xfrm>
            <a:off x="1143000" y="2312064"/>
            <a:ext cx="685800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30"/>
          <p:cNvSpPr txBox="1"/>
          <p:nvPr>
            <p:ph idx="1" type="subTitle"/>
          </p:nvPr>
        </p:nvSpPr>
        <p:spPr>
          <a:xfrm>
            <a:off x="1143000" y="4619612"/>
            <a:ext cx="68580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319" name="Google Shape;319;p30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20" name="Google Shape;320;p30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1" name="Google Shape;321;p30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22" name="Google Shape;322;p3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Orange_Title slide" showMasterSp="0">
  <p:cSld name="GreenOrange_Title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1143000" y="2312064"/>
            <a:ext cx="685800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1143000" y="4619612"/>
            <a:ext cx="68580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" name="Google Shape;34;p4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5" name="Google Shape;35;p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Title slide" showMasterSp="0">
  <p:cSld name="BluePurple_Title slide">
    <p:bg>
      <p:bgPr>
        <a:gradFill>
          <a:gsLst>
            <a:gs pos="0">
              <a:schemeClr val="lt2"/>
            </a:gs>
            <a:gs pos="50000">
              <a:srgbClr val="3457A7"/>
            </a:gs>
            <a:gs pos="100000">
              <a:schemeClr val="accent6"/>
            </a:gs>
          </a:gsLst>
          <a:lin ang="18900000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>
            <p:ph type="ctrTitle"/>
          </p:nvPr>
        </p:nvSpPr>
        <p:spPr>
          <a:xfrm>
            <a:off x="1143000" y="2312064"/>
            <a:ext cx="685800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5" name="Google Shape;325;p31"/>
          <p:cNvSpPr txBox="1"/>
          <p:nvPr>
            <p:ph idx="1" type="subTitle"/>
          </p:nvPr>
        </p:nvSpPr>
        <p:spPr>
          <a:xfrm>
            <a:off x="1143000" y="4619612"/>
            <a:ext cx="68580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326" name="Google Shape;326;p31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27" name="Google Shape;327;p31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8" name="Google Shape;328;p31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29" name="Google Shape;329;p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Title slide" showMasterSp="0">
  <p:cSld name="BlueOrange_Title slide">
    <p:bg>
      <p:bgPr>
        <a:gradFill>
          <a:gsLst>
            <a:gs pos="0">
              <a:schemeClr val="lt2"/>
            </a:gs>
            <a:gs pos="50000">
              <a:srgbClr val="7C8162"/>
            </a:gs>
            <a:gs pos="100000">
              <a:schemeClr val="accent3"/>
            </a:gs>
          </a:gsLst>
          <a:lin ang="18900000" scaled="0"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/>
          <p:nvPr>
            <p:ph type="ctrTitle"/>
          </p:nvPr>
        </p:nvSpPr>
        <p:spPr>
          <a:xfrm>
            <a:off x="1143000" y="2312064"/>
            <a:ext cx="685800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32"/>
          <p:cNvSpPr txBox="1"/>
          <p:nvPr>
            <p:ph idx="1" type="subTitle"/>
          </p:nvPr>
        </p:nvSpPr>
        <p:spPr>
          <a:xfrm>
            <a:off x="1143000" y="4619612"/>
            <a:ext cx="685800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333" name="Google Shape;333;p32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34" name="Google Shape;334;p32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5" name="Google Shape;335;p32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36" name="Google Shape;336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Divider slide" showMasterSp="0">
  <p:cSld name="BlueTeal_Divider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>
            <p:ph type="title"/>
          </p:nvPr>
        </p:nvSpPr>
        <p:spPr>
          <a:xfrm>
            <a:off x="457200" y="1940814"/>
            <a:ext cx="82296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33"/>
          <p:cNvSpPr txBox="1"/>
          <p:nvPr>
            <p:ph idx="1" type="body"/>
          </p:nvPr>
        </p:nvSpPr>
        <p:spPr>
          <a:xfrm>
            <a:off x="457200" y="2729484"/>
            <a:ext cx="82296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40" name="Google Shape;340;p33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41" name="Google Shape;341;p33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42" name="Google Shape;342;p33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3" name="Google Shape;343;p33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44" name="Google Shape;344;p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elOrange_Divider slide" showMasterSp="0">
  <p:cSld name="PurpelOrange_Divider slide">
    <p:bg>
      <p:bgPr>
        <a:gradFill>
          <a:gsLst>
            <a:gs pos="0">
              <a:schemeClr val="accent6"/>
            </a:gs>
            <a:gs pos="50000">
              <a:srgbClr val="AC6766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/>
          <p:nvPr>
            <p:ph type="title"/>
          </p:nvPr>
        </p:nvSpPr>
        <p:spPr>
          <a:xfrm>
            <a:off x="457200" y="1940814"/>
            <a:ext cx="82296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7" name="Google Shape;347;p34"/>
          <p:cNvSpPr txBox="1"/>
          <p:nvPr>
            <p:ph idx="1" type="body"/>
          </p:nvPr>
        </p:nvSpPr>
        <p:spPr>
          <a:xfrm>
            <a:off x="457200" y="2729484"/>
            <a:ext cx="82296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48" name="Google Shape;348;p34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49" name="Google Shape;349;p34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50" name="Google Shape;350;p34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1" name="Google Shape;351;p34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52" name="Google Shape;352;p3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Divider slide" showMasterSp="0">
  <p:cSld name="BluePurple_Divider slide">
    <p:bg>
      <p:bgPr>
        <a:gradFill>
          <a:gsLst>
            <a:gs pos="0">
              <a:schemeClr val="lt2"/>
            </a:gs>
            <a:gs pos="50000">
              <a:srgbClr val="3457A7"/>
            </a:gs>
            <a:gs pos="100000">
              <a:schemeClr val="accent6"/>
            </a:gs>
          </a:gsLst>
          <a:lin ang="18900000" scaled="0"/>
        </a:gra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>
            <p:ph type="title"/>
          </p:nvPr>
        </p:nvSpPr>
        <p:spPr>
          <a:xfrm>
            <a:off x="457200" y="1940814"/>
            <a:ext cx="82296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5" name="Google Shape;355;p35"/>
          <p:cNvSpPr txBox="1"/>
          <p:nvPr>
            <p:ph idx="1" type="body"/>
          </p:nvPr>
        </p:nvSpPr>
        <p:spPr>
          <a:xfrm>
            <a:off x="457200" y="2729484"/>
            <a:ext cx="82296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56" name="Google Shape;356;p35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57" name="Google Shape;357;p35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58" name="Google Shape;358;p35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9" name="Google Shape;359;p35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60" name="Google Shape;360;p3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Divider slide" showMasterSp="0">
  <p:cSld name="BlueOrange_Divider slide">
    <p:bg>
      <p:bgPr>
        <a:gradFill>
          <a:gsLst>
            <a:gs pos="0">
              <a:schemeClr val="lt2"/>
            </a:gs>
            <a:gs pos="50000">
              <a:srgbClr val="7C8162"/>
            </a:gs>
            <a:gs pos="100000">
              <a:schemeClr val="accent3"/>
            </a:gs>
          </a:gsLst>
          <a:lin ang="18900000" scaled="0"/>
        </a:gra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>
            <p:ph type="title"/>
          </p:nvPr>
        </p:nvSpPr>
        <p:spPr>
          <a:xfrm>
            <a:off x="457200" y="1940814"/>
            <a:ext cx="82296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36"/>
          <p:cNvSpPr txBox="1"/>
          <p:nvPr>
            <p:ph idx="1" type="body"/>
          </p:nvPr>
        </p:nvSpPr>
        <p:spPr>
          <a:xfrm>
            <a:off x="457200" y="2729484"/>
            <a:ext cx="82296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64" name="Google Shape;364;p36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65" name="Google Shape;365;p36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366" name="Google Shape;366;p36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7" name="Google Shape;367;p36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68" name="Google Shape;368;p3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Agenda" showMasterSp="0">
  <p:cSld name="BlueTeal_Agenda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/>
          <p:nvPr/>
        </p:nvSpPr>
        <p:spPr>
          <a:xfrm>
            <a:off x="-3099" y="0"/>
            <a:ext cx="3917874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0381C2"/>
              </a:gs>
              <a:gs pos="100000">
                <a:schemeClr val="accent5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7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37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3" name="Google Shape;373;p37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374" name="Google Shape;374;p37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37"/>
          <p:cNvSpPr txBox="1"/>
          <p:nvPr>
            <p:ph type="title"/>
          </p:nvPr>
        </p:nvSpPr>
        <p:spPr>
          <a:xfrm>
            <a:off x="457199" y="2340918"/>
            <a:ext cx="272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8" name="Google Shape;378;p37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37"/>
          <p:cNvSpPr txBox="1"/>
          <p:nvPr>
            <p:ph idx="2" type="body"/>
          </p:nvPr>
        </p:nvSpPr>
        <p:spPr>
          <a:xfrm>
            <a:off x="4314825" y="140017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0" name="Google Shape;380;p37"/>
          <p:cNvSpPr txBox="1"/>
          <p:nvPr>
            <p:ph idx="3" type="body"/>
          </p:nvPr>
        </p:nvSpPr>
        <p:spPr>
          <a:xfrm>
            <a:off x="4314825" y="22288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37"/>
          <p:cNvSpPr txBox="1"/>
          <p:nvPr>
            <p:ph idx="4" type="body"/>
          </p:nvPr>
        </p:nvSpPr>
        <p:spPr>
          <a:xfrm>
            <a:off x="4314825" y="30575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2" name="Google Shape;382;p37"/>
          <p:cNvSpPr txBox="1"/>
          <p:nvPr>
            <p:ph idx="5" type="body"/>
          </p:nvPr>
        </p:nvSpPr>
        <p:spPr>
          <a:xfrm>
            <a:off x="4314825" y="3886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3" name="Google Shape;383;p37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4" name="Google Shape;384;p37"/>
          <p:cNvSpPr txBox="1"/>
          <p:nvPr>
            <p:ph idx="7" type="body"/>
          </p:nvPr>
        </p:nvSpPr>
        <p:spPr>
          <a:xfrm>
            <a:off x="5214938" y="140017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37"/>
          <p:cNvSpPr txBox="1"/>
          <p:nvPr>
            <p:ph idx="8" type="body"/>
          </p:nvPr>
        </p:nvSpPr>
        <p:spPr>
          <a:xfrm>
            <a:off x="5214938" y="222885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37"/>
          <p:cNvSpPr txBox="1"/>
          <p:nvPr>
            <p:ph idx="9" type="body"/>
          </p:nvPr>
        </p:nvSpPr>
        <p:spPr>
          <a:xfrm>
            <a:off x="5214938" y="305752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37"/>
          <p:cNvSpPr txBox="1"/>
          <p:nvPr>
            <p:ph idx="13" type="body"/>
          </p:nvPr>
        </p:nvSpPr>
        <p:spPr>
          <a:xfrm>
            <a:off x="5214938" y="38862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Agenda" showMasterSp="0">
  <p:cSld name="PurpleTeal_Agenda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"/>
          <p:cNvSpPr/>
          <p:nvPr/>
        </p:nvSpPr>
        <p:spPr>
          <a:xfrm>
            <a:off x="-3099" y="0"/>
            <a:ext cx="3917874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348AC7"/>
              </a:gs>
              <a:gs pos="100000">
                <a:schemeClr val="accent5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8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1" name="Google Shape;391;p38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2" name="Google Shape;392;p38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393" name="Google Shape;393;p38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38"/>
          <p:cNvSpPr txBox="1"/>
          <p:nvPr>
            <p:ph type="title"/>
          </p:nvPr>
        </p:nvSpPr>
        <p:spPr>
          <a:xfrm>
            <a:off x="457199" y="2340918"/>
            <a:ext cx="272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7" name="Google Shape;397;p38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8" name="Google Shape;398;p38"/>
          <p:cNvSpPr txBox="1"/>
          <p:nvPr>
            <p:ph idx="2" type="body"/>
          </p:nvPr>
        </p:nvSpPr>
        <p:spPr>
          <a:xfrm>
            <a:off x="4314825" y="140017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9" name="Google Shape;399;p38"/>
          <p:cNvSpPr txBox="1"/>
          <p:nvPr>
            <p:ph idx="3" type="body"/>
          </p:nvPr>
        </p:nvSpPr>
        <p:spPr>
          <a:xfrm>
            <a:off x="4314825" y="22288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38"/>
          <p:cNvSpPr txBox="1"/>
          <p:nvPr>
            <p:ph idx="4" type="body"/>
          </p:nvPr>
        </p:nvSpPr>
        <p:spPr>
          <a:xfrm>
            <a:off x="4314825" y="30575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38"/>
          <p:cNvSpPr txBox="1"/>
          <p:nvPr>
            <p:ph idx="5" type="body"/>
          </p:nvPr>
        </p:nvSpPr>
        <p:spPr>
          <a:xfrm>
            <a:off x="4314825" y="3886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8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3" name="Google Shape;403;p38"/>
          <p:cNvSpPr txBox="1"/>
          <p:nvPr>
            <p:ph idx="7" type="body"/>
          </p:nvPr>
        </p:nvSpPr>
        <p:spPr>
          <a:xfrm>
            <a:off x="5214938" y="140017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p38"/>
          <p:cNvSpPr txBox="1"/>
          <p:nvPr>
            <p:ph idx="8" type="body"/>
          </p:nvPr>
        </p:nvSpPr>
        <p:spPr>
          <a:xfrm>
            <a:off x="5214938" y="222885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5" name="Google Shape;405;p38"/>
          <p:cNvSpPr txBox="1"/>
          <p:nvPr>
            <p:ph idx="9" type="body"/>
          </p:nvPr>
        </p:nvSpPr>
        <p:spPr>
          <a:xfrm>
            <a:off x="5214938" y="305752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p38"/>
          <p:cNvSpPr txBox="1"/>
          <p:nvPr>
            <p:ph idx="13" type="body"/>
          </p:nvPr>
        </p:nvSpPr>
        <p:spPr>
          <a:xfrm>
            <a:off x="5214938" y="38862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Orange_Agenda" showMasterSp="0">
  <p:cSld name="GreenOrange_Agenda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/>
          <p:nvPr/>
        </p:nvSpPr>
        <p:spPr>
          <a:xfrm>
            <a:off x="-3099" y="0"/>
            <a:ext cx="3917874" cy="51435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rgbClr val="7B9082"/>
              </a:gs>
              <a:gs pos="100000">
                <a:schemeClr val="accent4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9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0" name="Google Shape;410;p39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1" name="Google Shape;411;p39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412" name="Google Shape;412;p39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39"/>
          <p:cNvSpPr txBox="1"/>
          <p:nvPr>
            <p:ph type="title"/>
          </p:nvPr>
        </p:nvSpPr>
        <p:spPr>
          <a:xfrm>
            <a:off x="457199" y="2340918"/>
            <a:ext cx="272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6" name="Google Shape;416;p39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9"/>
          <p:cNvSpPr txBox="1"/>
          <p:nvPr>
            <p:ph idx="2" type="body"/>
          </p:nvPr>
        </p:nvSpPr>
        <p:spPr>
          <a:xfrm>
            <a:off x="4314825" y="140017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9"/>
          <p:cNvSpPr txBox="1"/>
          <p:nvPr>
            <p:ph idx="3" type="body"/>
          </p:nvPr>
        </p:nvSpPr>
        <p:spPr>
          <a:xfrm>
            <a:off x="4314825" y="22288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9"/>
          <p:cNvSpPr txBox="1"/>
          <p:nvPr>
            <p:ph idx="4" type="body"/>
          </p:nvPr>
        </p:nvSpPr>
        <p:spPr>
          <a:xfrm>
            <a:off x="4314825" y="30575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9"/>
          <p:cNvSpPr txBox="1"/>
          <p:nvPr>
            <p:ph idx="5" type="body"/>
          </p:nvPr>
        </p:nvSpPr>
        <p:spPr>
          <a:xfrm>
            <a:off x="4314825" y="3886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9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2" name="Google Shape;422;p39"/>
          <p:cNvSpPr txBox="1"/>
          <p:nvPr>
            <p:ph idx="7" type="body"/>
          </p:nvPr>
        </p:nvSpPr>
        <p:spPr>
          <a:xfrm>
            <a:off x="5214938" y="140017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3" name="Google Shape;423;p39"/>
          <p:cNvSpPr txBox="1"/>
          <p:nvPr>
            <p:ph idx="8" type="body"/>
          </p:nvPr>
        </p:nvSpPr>
        <p:spPr>
          <a:xfrm>
            <a:off x="5214938" y="222885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4" name="Google Shape;424;p39"/>
          <p:cNvSpPr txBox="1"/>
          <p:nvPr>
            <p:ph idx="9" type="body"/>
          </p:nvPr>
        </p:nvSpPr>
        <p:spPr>
          <a:xfrm>
            <a:off x="5214938" y="305752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5" name="Google Shape;425;p39"/>
          <p:cNvSpPr txBox="1"/>
          <p:nvPr>
            <p:ph idx="13" type="body"/>
          </p:nvPr>
        </p:nvSpPr>
        <p:spPr>
          <a:xfrm>
            <a:off x="5214938" y="38862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Orange_Agenda" showMasterSp="0">
  <p:cSld name="PurpleOrange_Agenda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/>
          <p:nvPr/>
        </p:nvSpPr>
        <p:spPr>
          <a:xfrm>
            <a:off x="-3099" y="0"/>
            <a:ext cx="3917874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AC6766"/>
              </a:gs>
              <a:gs pos="100000">
                <a:schemeClr val="accent4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0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9" name="Google Shape;429;p40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0" name="Google Shape;430;p40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431" name="Google Shape;431;p40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40"/>
          <p:cNvSpPr txBox="1"/>
          <p:nvPr>
            <p:ph type="title"/>
          </p:nvPr>
        </p:nvSpPr>
        <p:spPr>
          <a:xfrm>
            <a:off x="457199" y="2340918"/>
            <a:ext cx="272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5" name="Google Shape;435;p40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6" name="Google Shape;436;p40"/>
          <p:cNvSpPr txBox="1"/>
          <p:nvPr>
            <p:ph idx="2" type="body"/>
          </p:nvPr>
        </p:nvSpPr>
        <p:spPr>
          <a:xfrm>
            <a:off x="4314825" y="140017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7" name="Google Shape;437;p40"/>
          <p:cNvSpPr txBox="1"/>
          <p:nvPr>
            <p:ph idx="3" type="body"/>
          </p:nvPr>
        </p:nvSpPr>
        <p:spPr>
          <a:xfrm>
            <a:off x="4314825" y="22288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8" name="Google Shape;438;p40"/>
          <p:cNvSpPr txBox="1"/>
          <p:nvPr>
            <p:ph idx="4" type="body"/>
          </p:nvPr>
        </p:nvSpPr>
        <p:spPr>
          <a:xfrm>
            <a:off x="4314825" y="30575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9" name="Google Shape;439;p40"/>
          <p:cNvSpPr txBox="1"/>
          <p:nvPr>
            <p:ph idx="5" type="body"/>
          </p:nvPr>
        </p:nvSpPr>
        <p:spPr>
          <a:xfrm>
            <a:off x="4314825" y="3886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0" name="Google Shape;440;p40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1" name="Google Shape;441;p40"/>
          <p:cNvSpPr txBox="1"/>
          <p:nvPr>
            <p:ph idx="7" type="body"/>
          </p:nvPr>
        </p:nvSpPr>
        <p:spPr>
          <a:xfrm>
            <a:off x="5214938" y="140017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2" name="Google Shape;442;p40"/>
          <p:cNvSpPr txBox="1"/>
          <p:nvPr>
            <p:ph idx="8" type="body"/>
          </p:nvPr>
        </p:nvSpPr>
        <p:spPr>
          <a:xfrm>
            <a:off x="5214938" y="222885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3" name="Google Shape;443;p40"/>
          <p:cNvSpPr txBox="1"/>
          <p:nvPr>
            <p:ph idx="9" type="body"/>
          </p:nvPr>
        </p:nvSpPr>
        <p:spPr>
          <a:xfrm>
            <a:off x="5214938" y="305752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4" name="Google Shape;444;p40"/>
          <p:cNvSpPr txBox="1"/>
          <p:nvPr>
            <p:ph idx="13" type="body"/>
          </p:nvPr>
        </p:nvSpPr>
        <p:spPr>
          <a:xfrm>
            <a:off x="5214938" y="38862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Divider slide" showMasterSp="0">
  <p:cSld name="BlueGreen_Divider slide">
    <p:bg>
      <p:bgPr>
        <a:gradFill>
          <a:gsLst>
            <a:gs pos="0">
              <a:schemeClr val="lt2"/>
            </a:gs>
            <a:gs pos="50000">
              <a:schemeClr val="accent5"/>
            </a:gs>
            <a:gs pos="100000">
              <a:srgbClr val="B0D235"/>
            </a:gs>
          </a:gsLst>
          <a:lin ang="189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1940814"/>
            <a:ext cx="82296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457200" y="2729484"/>
            <a:ext cx="82296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40" name="Google Shape;40;p5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41" name="Google Shape;41;p5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" name="Google Shape;42;p5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43" name="Google Shape;43;p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Agenda" showMasterSp="0">
  <p:cSld name="BluePurple_Agenda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/>
          <p:nvPr/>
        </p:nvSpPr>
        <p:spPr>
          <a:xfrm>
            <a:off x="-3099" y="0"/>
            <a:ext cx="3917874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3457A7"/>
              </a:gs>
              <a:gs pos="100000">
                <a:schemeClr val="accent6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1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8" name="Google Shape;448;p41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9" name="Google Shape;449;p41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450" name="Google Shape;450;p41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41"/>
          <p:cNvSpPr txBox="1"/>
          <p:nvPr>
            <p:ph type="title"/>
          </p:nvPr>
        </p:nvSpPr>
        <p:spPr>
          <a:xfrm>
            <a:off x="457199" y="2340918"/>
            <a:ext cx="272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4" name="Google Shape;454;p41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41"/>
          <p:cNvSpPr txBox="1"/>
          <p:nvPr>
            <p:ph idx="2" type="body"/>
          </p:nvPr>
        </p:nvSpPr>
        <p:spPr>
          <a:xfrm>
            <a:off x="4314825" y="140017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41"/>
          <p:cNvSpPr txBox="1"/>
          <p:nvPr>
            <p:ph idx="3" type="body"/>
          </p:nvPr>
        </p:nvSpPr>
        <p:spPr>
          <a:xfrm>
            <a:off x="4314825" y="22288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41"/>
          <p:cNvSpPr txBox="1"/>
          <p:nvPr>
            <p:ph idx="4" type="body"/>
          </p:nvPr>
        </p:nvSpPr>
        <p:spPr>
          <a:xfrm>
            <a:off x="4314825" y="30575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41"/>
          <p:cNvSpPr txBox="1"/>
          <p:nvPr>
            <p:ph idx="5" type="body"/>
          </p:nvPr>
        </p:nvSpPr>
        <p:spPr>
          <a:xfrm>
            <a:off x="4314825" y="3886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41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41"/>
          <p:cNvSpPr txBox="1"/>
          <p:nvPr>
            <p:ph idx="7" type="body"/>
          </p:nvPr>
        </p:nvSpPr>
        <p:spPr>
          <a:xfrm>
            <a:off x="5214938" y="140017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1" name="Google Shape;461;p41"/>
          <p:cNvSpPr txBox="1"/>
          <p:nvPr>
            <p:ph idx="8" type="body"/>
          </p:nvPr>
        </p:nvSpPr>
        <p:spPr>
          <a:xfrm>
            <a:off x="5214938" y="222885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2" name="Google Shape;462;p41"/>
          <p:cNvSpPr txBox="1"/>
          <p:nvPr>
            <p:ph idx="9" type="body"/>
          </p:nvPr>
        </p:nvSpPr>
        <p:spPr>
          <a:xfrm>
            <a:off x="5214938" y="305752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3" name="Google Shape;463;p41"/>
          <p:cNvSpPr txBox="1"/>
          <p:nvPr>
            <p:ph idx="13" type="body"/>
          </p:nvPr>
        </p:nvSpPr>
        <p:spPr>
          <a:xfrm>
            <a:off x="5214938" y="38862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Agenda" showMasterSp="0">
  <p:cSld name="BlueOrange_Agenda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2"/>
          <p:cNvSpPr/>
          <p:nvPr/>
        </p:nvSpPr>
        <p:spPr>
          <a:xfrm>
            <a:off x="-3099" y="0"/>
            <a:ext cx="3917874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7C8162"/>
              </a:gs>
              <a:gs pos="100000">
                <a:schemeClr val="accent3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2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7" name="Google Shape;467;p42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8" name="Google Shape;468;p42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469" name="Google Shape;469;p42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42"/>
          <p:cNvSpPr txBox="1"/>
          <p:nvPr>
            <p:ph type="title"/>
          </p:nvPr>
        </p:nvSpPr>
        <p:spPr>
          <a:xfrm>
            <a:off x="457199" y="2340918"/>
            <a:ext cx="272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3" name="Google Shape;473;p42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42"/>
          <p:cNvSpPr txBox="1"/>
          <p:nvPr>
            <p:ph idx="2" type="body"/>
          </p:nvPr>
        </p:nvSpPr>
        <p:spPr>
          <a:xfrm>
            <a:off x="4314825" y="140017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42"/>
          <p:cNvSpPr txBox="1"/>
          <p:nvPr>
            <p:ph idx="3" type="body"/>
          </p:nvPr>
        </p:nvSpPr>
        <p:spPr>
          <a:xfrm>
            <a:off x="4314825" y="22288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42"/>
          <p:cNvSpPr txBox="1"/>
          <p:nvPr>
            <p:ph idx="4" type="body"/>
          </p:nvPr>
        </p:nvSpPr>
        <p:spPr>
          <a:xfrm>
            <a:off x="4314825" y="30575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42"/>
          <p:cNvSpPr txBox="1"/>
          <p:nvPr>
            <p:ph idx="5" type="body"/>
          </p:nvPr>
        </p:nvSpPr>
        <p:spPr>
          <a:xfrm>
            <a:off x="4314825" y="3886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8" name="Google Shape;478;p42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9" name="Google Shape;479;p42"/>
          <p:cNvSpPr txBox="1"/>
          <p:nvPr>
            <p:ph idx="7" type="body"/>
          </p:nvPr>
        </p:nvSpPr>
        <p:spPr>
          <a:xfrm>
            <a:off x="5214938" y="140017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0" name="Google Shape;480;p42"/>
          <p:cNvSpPr txBox="1"/>
          <p:nvPr>
            <p:ph idx="8" type="body"/>
          </p:nvPr>
        </p:nvSpPr>
        <p:spPr>
          <a:xfrm>
            <a:off x="5214938" y="222885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1" name="Google Shape;481;p42"/>
          <p:cNvSpPr txBox="1"/>
          <p:nvPr>
            <p:ph idx="9" type="body"/>
          </p:nvPr>
        </p:nvSpPr>
        <p:spPr>
          <a:xfrm>
            <a:off x="5214938" y="305752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42"/>
          <p:cNvSpPr txBox="1"/>
          <p:nvPr>
            <p:ph idx="13" type="body"/>
          </p:nvPr>
        </p:nvSpPr>
        <p:spPr>
          <a:xfrm>
            <a:off x="5214938" y="38862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1E1E1E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>
  <p:cSld name="Title only 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43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6" name="Google Shape;486;p43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Quote slide" showMasterSp="0">
  <p:cSld name="2_Quote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4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9" name="Google Shape;489;p44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0" name="Google Shape;490;p44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491" name="Google Shape;491;p44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p44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>
            <p:ph idx="1" type="body"/>
          </p:nvPr>
        </p:nvSpPr>
        <p:spPr>
          <a:xfrm>
            <a:off x="1664888" y="3816925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44"/>
          <p:cNvSpPr txBox="1"/>
          <p:nvPr>
            <p:ph idx="2" type="body"/>
          </p:nvPr>
        </p:nvSpPr>
        <p:spPr>
          <a:xfrm>
            <a:off x="1664888" y="4104751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44"/>
          <p:cNvSpPr txBox="1"/>
          <p:nvPr>
            <p:ph idx="3" type="body"/>
          </p:nvPr>
        </p:nvSpPr>
        <p:spPr>
          <a:xfrm>
            <a:off x="1664888" y="657224"/>
            <a:ext cx="6535511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98" name="Google Shape;498;p44"/>
          <p:cNvCxnSpPr/>
          <p:nvPr/>
        </p:nvCxnSpPr>
        <p:spPr>
          <a:xfrm>
            <a:off x="1664888" y="3455844"/>
            <a:ext cx="747911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Quote slide" showMasterSp="0">
  <p:cSld name="5_Quote slide">
    <p:bg>
      <p:bgPr>
        <a:gradFill>
          <a:gsLst>
            <a:gs pos="0">
              <a:schemeClr val="accent6"/>
            </a:gs>
            <a:gs pos="1000">
              <a:schemeClr val="accent6"/>
            </a:gs>
            <a:gs pos="50500">
              <a:srgbClr val="AC6766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5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45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503" name="Google Shape;503;p45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45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5"/>
          <p:cNvSpPr txBox="1"/>
          <p:nvPr>
            <p:ph idx="1" type="body"/>
          </p:nvPr>
        </p:nvSpPr>
        <p:spPr>
          <a:xfrm>
            <a:off x="1664888" y="3816925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45"/>
          <p:cNvSpPr txBox="1"/>
          <p:nvPr>
            <p:ph idx="2" type="body"/>
          </p:nvPr>
        </p:nvSpPr>
        <p:spPr>
          <a:xfrm>
            <a:off x="1664888" y="4104751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45"/>
          <p:cNvSpPr txBox="1"/>
          <p:nvPr>
            <p:ph idx="3" type="body"/>
          </p:nvPr>
        </p:nvSpPr>
        <p:spPr>
          <a:xfrm>
            <a:off x="1664888" y="657224"/>
            <a:ext cx="6535511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10" name="Google Shape;510;p45"/>
          <p:cNvCxnSpPr/>
          <p:nvPr/>
        </p:nvCxnSpPr>
        <p:spPr>
          <a:xfrm>
            <a:off x="1664888" y="3455844"/>
            <a:ext cx="747911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Quote slide" showMasterSp="0">
  <p:cSld name="6_Quote slide">
    <p:bg>
      <p:bgPr>
        <a:gradFill>
          <a:gsLst>
            <a:gs pos="0">
              <a:schemeClr val="lt2"/>
            </a:gs>
            <a:gs pos="1000">
              <a:schemeClr val="lt2"/>
            </a:gs>
            <a:gs pos="50500">
              <a:srgbClr val="3457A7"/>
            </a:gs>
            <a:gs pos="100000">
              <a:schemeClr val="accent6"/>
            </a:gs>
          </a:gsLst>
          <a:lin ang="18900000" scaled="0"/>
        </a:gra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6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3" name="Google Shape;513;p46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4" name="Google Shape;514;p46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515" name="Google Shape;515;p46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46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6"/>
          <p:cNvSpPr txBox="1"/>
          <p:nvPr>
            <p:ph idx="1" type="body"/>
          </p:nvPr>
        </p:nvSpPr>
        <p:spPr>
          <a:xfrm>
            <a:off x="1664888" y="3816925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46"/>
          <p:cNvSpPr txBox="1"/>
          <p:nvPr>
            <p:ph idx="2" type="body"/>
          </p:nvPr>
        </p:nvSpPr>
        <p:spPr>
          <a:xfrm>
            <a:off x="1664888" y="4104751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1" name="Google Shape;521;p46"/>
          <p:cNvSpPr txBox="1"/>
          <p:nvPr>
            <p:ph idx="3" type="body"/>
          </p:nvPr>
        </p:nvSpPr>
        <p:spPr>
          <a:xfrm>
            <a:off x="1664888" y="657224"/>
            <a:ext cx="6535511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22" name="Google Shape;522;p46"/>
          <p:cNvCxnSpPr/>
          <p:nvPr/>
        </p:nvCxnSpPr>
        <p:spPr>
          <a:xfrm>
            <a:off x="1664888" y="3455844"/>
            <a:ext cx="747911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Quote slide" showMasterSp="0">
  <p:cSld name="7_Quote slide">
    <p:bg>
      <p:bgPr>
        <a:gradFill>
          <a:gsLst>
            <a:gs pos="0">
              <a:schemeClr val="lt2"/>
            </a:gs>
            <a:gs pos="1000">
              <a:schemeClr val="lt2"/>
            </a:gs>
            <a:gs pos="50500">
              <a:srgbClr val="7C8162"/>
            </a:gs>
            <a:gs pos="100000">
              <a:schemeClr val="accent3"/>
            </a:gs>
          </a:gsLst>
          <a:lin ang="18900000" scaled="0"/>
        </a:gra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7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5" name="Google Shape;525;p47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6" name="Google Shape;526;p47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527" name="Google Shape;527;p47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7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0" name="Google Shape;530;p47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7"/>
          <p:cNvSpPr txBox="1"/>
          <p:nvPr>
            <p:ph idx="1" type="body"/>
          </p:nvPr>
        </p:nvSpPr>
        <p:spPr>
          <a:xfrm>
            <a:off x="1664888" y="3816925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p47"/>
          <p:cNvSpPr txBox="1"/>
          <p:nvPr>
            <p:ph idx="2" type="body"/>
          </p:nvPr>
        </p:nvSpPr>
        <p:spPr>
          <a:xfrm>
            <a:off x="1664888" y="4104751"/>
            <a:ext cx="653551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47"/>
          <p:cNvSpPr txBox="1"/>
          <p:nvPr>
            <p:ph idx="3" type="body"/>
          </p:nvPr>
        </p:nvSpPr>
        <p:spPr>
          <a:xfrm>
            <a:off x="1664888" y="657224"/>
            <a:ext cx="6535511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34" name="Google Shape;534;p47"/>
          <p:cNvCxnSpPr/>
          <p:nvPr/>
        </p:nvCxnSpPr>
        <p:spPr>
          <a:xfrm>
            <a:off x="1664888" y="3455844"/>
            <a:ext cx="747911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Thank you slide" showMasterSp="0">
  <p:cSld name="BlueTeal_Thank you slide">
    <p:bg>
      <p:bgPr>
        <a:gradFill>
          <a:gsLst>
            <a:gs pos="0">
              <a:schemeClr val="accent1"/>
            </a:gs>
            <a:gs pos="50000">
              <a:srgbClr val="1586B0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48"/>
          <p:cNvGrpSpPr/>
          <p:nvPr/>
        </p:nvGrpSpPr>
        <p:grpSpPr>
          <a:xfrm>
            <a:off x="1407790" y="357690"/>
            <a:ext cx="6328422" cy="4428123"/>
            <a:chOff x="6935788" y="3157538"/>
            <a:chExt cx="1136650" cy="795337"/>
          </a:xfrm>
        </p:grpSpPr>
        <p:sp>
          <p:nvSpPr>
            <p:cNvPr id="537" name="Google Shape;537;p48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8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48"/>
          <p:cNvGrpSpPr/>
          <p:nvPr/>
        </p:nvGrpSpPr>
        <p:grpSpPr>
          <a:xfrm>
            <a:off x="3616452" y="1850490"/>
            <a:ext cx="1911096" cy="236935"/>
            <a:chOff x="1757363" y="3146425"/>
            <a:chExt cx="6607175" cy="819150"/>
          </a:xfrm>
        </p:grpSpPr>
        <p:sp>
          <p:nvSpPr>
            <p:cNvPr id="541" name="Google Shape;541;p48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8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8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8"/>
            <p:cNvSpPr/>
            <p:nvPr/>
          </p:nvSpPr>
          <p:spPr>
            <a:xfrm>
              <a:off x="2774950" y="3159125"/>
              <a:ext cx="949325" cy="795338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8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8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8"/>
            <p:cNvSpPr/>
            <p:nvPr/>
          </p:nvSpPr>
          <p:spPr>
            <a:xfrm>
              <a:off x="3789363" y="3159125"/>
              <a:ext cx="869950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8"/>
            <p:cNvSpPr/>
            <p:nvPr/>
          </p:nvSpPr>
          <p:spPr>
            <a:xfrm>
              <a:off x="1757363" y="3146425"/>
              <a:ext cx="952500" cy="819150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8"/>
            <p:cNvSpPr/>
            <p:nvPr/>
          </p:nvSpPr>
          <p:spPr>
            <a:xfrm>
              <a:off x="5653088" y="3146425"/>
              <a:ext cx="950912" cy="819150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8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4389438" y="3155950"/>
              <a:ext cx="1196975" cy="798513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48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Thank you slide" showMasterSp="0">
  <p:cSld name="PurpleTeal_Thank you slide">
    <p:bg>
      <p:bgPr>
        <a:gradFill>
          <a:gsLst>
            <a:gs pos="0">
              <a:schemeClr val="accent3"/>
            </a:gs>
            <a:gs pos="50000">
              <a:srgbClr val="5D72A7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49"/>
          <p:cNvGrpSpPr/>
          <p:nvPr/>
        </p:nvGrpSpPr>
        <p:grpSpPr>
          <a:xfrm>
            <a:off x="1407790" y="357690"/>
            <a:ext cx="6328422" cy="4428123"/>
            <a:chOff x="6935788" y="3157538"/>
            <a:chExt cx="1136650" cy="795337"/>
          </a:xfrm>
        </p:grpSpPr>
        <p:sp>
          <p:nvSpPr>
            <p:cNvPr id="556" name="Google Shape;556;p49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9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49"/>
          <p:cNvGrpSpPr/>
          <p:nvPr/>
        </p:nvGrpSpPr>
        <p:grpSpPr>
          <a:xfrm>
            <a:off x="3616452" y="1850490"/>
            <a:ext cx="1911096" cy="236935"/>
            <a:chOff x="1757363" y="3146425"/>
            <a:chExt cx="6607175" cy="819150"/>
          </a:xfrm>
        </p:grpSpPr>
        <p:sp>
          <p:nvSpPr>
            <p:cNvPr id="560" name="Google Shape;560;p49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2774950" y="3159125"/>
              <a:ext cx="949325" cy="795338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9"/>
            <p:cNvSpPr/>
            <p:nvPr/>
          </p:nvSpPr>
          <p:spPr>
            <a:xfrm>
              <a:off x="3789363" y="3159125"/>
              <a:ext cx="869950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9"/>
            <p:cNvSpPr/>
            <p:nvPr/>
          </p:nvSpPr>
          <p:spPr>
            <a:xfrm>
              <a:off x="1757363" y="3146425"/>
              <a:ext cx="952500" cy="819150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5653088" y="3146425"/>
              <a:ext cx="950912" cy="819150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4389438" y="3155950"/>
              <a:ext cx="1196975" cy="798513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49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Orange_Thank you slide" showMasterSp="0">
  <p:cSld name="GreenOrange_Thank you slide">
    <p:bg>
      <p:bgPr>
        <a:gradFill>
          <a:gsLst>
            <a:gs pos="0">
              <a:schemeClr val="accent5"/>
            </a:gs>
            <a:gs pos="50000">
              <a:srgbClr val="8D9770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50"/>
          <p:cNvGrpSpPr/>
          <p:nvPr/>
        </p:nvGrpSpPr>
        <p:grpSpPr>
          <a:xfrm>
            <a:off x="1407790" y="357690"/>
            <a:ext cx="6328422" cy="4428123"/>
            <a:chOff x="6935788" y="3157538"/>
            <a:chExt cx="1136650" cy="795337"/>
          </a:xfrm>
        </p:grpSpPr>
        <p:sp>
          <p:nvSpPr>
            <p:cNvPr id="575" name="Google Shape;575;p50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0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50"/>
          <p:cNvGrpSpPr/>
          <p:nvPr/>
        </p:nvGrpSpPr>
        <p:grpSpPr>
          <a:xfrm>
            <a:off x="3616452" y="1850490"/>
            <a:ext cx="1911096" cy="236935"/>
            <a:chOff x="1757363" y="3146425"/>
            <a:chExt cx="6607175" cy="819150"/>
          </a:xfrm>
        </p:grpSpPr>
        <p:sp>
          <p:nvSpPr>
            <p:cNvPr id="579" name="Google Shape;579;p50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0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0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50"/>
            <p:cNvSpPr/>
            <p:nvPr/>
          </p:nvSpPr>
          <p:spPr>
            <a:xfrm>
              <a:off x="2774950" y="3159125"/>
              <a:ext cx="949325" cy="795338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0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0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0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0"/>
            <p:cNvSpPr/>
            <p:nvPr/>
          </p:nvSpPr>
          <p:spPr>
            <a:xfrm>
              <a:off x="3789363" y="3159125"/>
              <a:ext cx="869950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50"/>
            <p:cNvSpPr/>
            <p:nvPr/>
          </p:nvSpPr>
          <p:spPr>
            <a:xfrm>
              <a:off x="1757363" y="3146425"/>
              <a:ext cx="952500" cy="819150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50"/>
            <p:cNvSpPr/>
            <p:nvPr/>
          </p:nvSpPr>
          <p:spPr>
            <a:xfrm>
              <a:off x="5653088" y="3146425"/>
              <a:ext cx="950912" cy="819150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4389438" y="3155950"/>
              <a:ext cx="1196975" cy="798513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50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Divider slide" showMasterSp="0">
  <p:cSld name="PurpleTeal_Divider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00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1940814"/>
            <a:ext cx="82296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57200" y="2729484"/>
            <a:ext cx="82296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48" name="Google Shape;48;p6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49" name="Google Shape;49;p6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" name="Google Shape;50;p6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51" name="Google Shape;51;p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Orange_Thank you slide" showMasterSp="0">
  <p:cSld name="PurpleOrange_Thank you slide">
    <p:bg>
      <p:bgPr>
        <a:gradFill>
          <a:gsLst>
            <a:gs pos="0">
              <a:schemeClr val="accent3"/>
            </a:gs>
            <a:gs pos="50000">
              <a:srgbClr val="C34C58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51"/>
          <p:cNvGrpSpPr/>
          <p:nvPr/>
        </p:nvGrpSpPr>
        <p:grpSpPr>
          <a:xfrm>
            <a:off x="1407790" y="357690"/>
            <a:ext cx="6328422" cy="4428123"/>
            <a:chOff x="6935788" y="3157538"/>
            <a:chExt cx="1136650" cy="795337"/>
          </a:xfrm>
        </p:grpSpPr>
        <p:sp>
          <p:nvSpPr>
            <p:cNvPr id="594" name="Google Shape;594;p51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51"/>
          <p:cNvGrpSpPr/>
          <p:nvPr/>
        </p:nvGrpSpPr>
        <p:grpSpPr>
          <a:xfrm>
            <a:off x="3616452" y="1850490"/>
            <a:ext cx="1911096" cy="236935"/>
            <a:chOff x="1757363" y="3146425"/>
            <a:chExt cx="6607175" cy="819150"/>
          </a:xfrm>
        </p:grpSpPr>
        <p:sp>
          <p:nvSpPr>
            <p:cNvPr id="598" name="Google Shape;598;p51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2774950" y="3159125"/>
              <a:ext cx="949325" cy="795338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3789363" y="3159125"/>
              <a:ext cx="869950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1757363" y="3146425"/>
              <a:ext cx="952500" cy="819150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5653088" y="3146425"/>
              <a:ext cx="950912" cy="819150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4389438" y="3155950"/>
              <a:ext cx="1196975" cy="798513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0" name="Google Shape;610;p51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Thank you slide" showMasterSp="0">
  <p:cSld name="BluePurple_Thank you slide">
    <p:bg>
      <p:bgPr>
        <a:gradFill>
          <a:gsLst>
            <a:gs pos="0">
              <a:schemeClr val="accent1"/>
            </a:gs>
            <a:gs pos="50000">
              <a:srgbClr val="4B3B99"/>
            </a:gs>
            <a:gs pos="100000">
              <a:schemeClr val="accent3"/>
            </a:gs>
          </a:gsLst>
          <a:lin ang="18900000" scaled="0"/>
        </a:gra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52"/>
          <p:cNvGrpSpPr/>
          <p:nvPr/>
        </p:nvGrpSpPr>
        <p:grpSpPr>
          <a:xfrm>
            <a:off x="1407790" y="357690"/>
            <a:ext cx="6328422" cy="4428123"/>
            <a:chOff x="6935788" y="3157538"/>
            <a:chExt cx="1136650" cy="795337"/>
          </a:xfrm>
        </p:grpSpPr>
        <p:sp>
          <p:nvSpPr>
            <p:cNvPr id="613" name="Google Shape;613;p52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2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2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52"/>
          <p:cNvGrpSpPr/>
          <p:nvPr/>
        </p:nvGrpSpPr>
        <p:grpSpPr>
          <a:xfrm>
            <a:off x="3616452" y="1850490"/>
            <a:ext cx="1911096" cy="236935"/>
            <a:chOff x="1757363" y="3146425"/>
            <a:chExt cx="6607175" cy="819150"/>
          </a:xfrm>
        </p:grpSpPr>
        <p:sp>
          <p:nvSpPr>
            <p:cNvPr id="617" name="Google Shape;617;p52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52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2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2774950" y="3159125"/>
              <a:ext cx="949325" cy="795338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52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52"/>
            <p:cNvSpPr/>
            <p:nvPr/>
          </p:nvSpPr>
          <p:spPr>
            <a:xfrm>
              <a:off x="3789363" y="3159125"/>
              <a:ext cx="869950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52"/>
            <p:cNvSpPr/>
            <p:nvPr/>
          </p:nvSpPr>
          <p:spPr>
            <a:xfrm>
              <a:off x="1757363" y="3146425"/>
              <a:ext cx="952500" cy="819150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5653088" y="3146425"/>
              <a:ext cx="950912" cy="819150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4389438" y="3155950"/>
              <a:ext cx="1196975" cy="798513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9" name="Google Shape;629;p52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Thank you slide" showMasterSp="0">
  <p:cSld name="BlueOrange_Thank you slide">
    <p:bg>
      <p:bgPr>
        <a:gradFill>
          <a:gsLst>
            <a:gs pos="0">
              <a:schemeClr val="accent1"/>
            </a:gs>
            <a:gs pos="50000">
              <a:srgbClr val="7B5F62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53"/>
          <p:cNvGrpSpPr/>
          <p:nvPr/>
        </p:nvGrpSpPr>
        <p:grpSpPr>
          <a:xfrm>
            <a:off x="1407790" y="357690"/>
            <a:ext cx="6328422" cy="4428123"/>
            <a:chOff x="6935788" y="3157538"/>
            <a:chExt cx="1136650" cy="795337"/>
          </a:xfrm>
        </p:grpSpPr>
        <p:sp>
          <p:nvSpPr>
            <p:cNvPr id="632" name="Google Shape;632;p53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53"/>
          <p:cNvGrpSpPr/>
          <p:nvPr/>
        </p:nvGrpSpPr>
        <p:grpSpPr>
          <a:xfrm>
            <a:off x="3616452" y="1850490"/>
            <a:ext cx="1911096" cy="236935"/>
            <a:chOff x="1757363" y="3146425"/>
            <a:chExt cx="6607175" cy="819150"/>
          </a:xfrm>
        </p:grpSpPr>
        <p:sp>
          <p:nvSpPr>
            <p:cNvPr id="636" name="Google Shape;636;p53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3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3"/>
            <p:cNvSpPr/>
            <p:nvPr/>
          </p:nvSpPr>
          <p:spPr>
            <a:xfrm>
              <a:off x="2774950" y="3159125"/>
              <a:ext cx="949325" cy="795338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3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3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3"/>
            <p:cNvSpPr/>
            <p:nvPr/>
          </p:nvSpPr>
          <p:spPr>
            <a:xfrm>
              <a:off x="3789363" y="3159125"/>
              <a:ext cx="869950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1757363" y="3146425"/>
              <a:ext cx="952500" cy="819150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5653088" y="3146425"/>
              <a:ext cx="950912" cy="819150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6669088" y="3159125"/>
              <a:ext cx="201612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4389438" y="3155950"/>
              <a:ext cx="1196975" cy="798513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8" name="Google Shape;648;p53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showMasterSp="0">
  <p:cSld name="Blank slide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Title slide 1" showMasterSp="0" type="title">
  <p:cSld name="TITLE">
    <p:bg>
      <p:bgPr>
        <a:gradFill>
          <a:gsLst>
            <a:gs pos="0">
              <a:srgbClr val="034EA2"/>
            </a:gs>
            <a:gs pos="50000">
              <a:schemeClr val="accent5"/>
            </a:gs>
            <a:gs pos="100000">
              <a:schemeClr val="accent1"/>
            </a:gs>
          </a:gsLst>
          <a:lin ang="18900044" scaled="0"/>
        </a:gra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5"/>
          <p:cNvSpPr txBox="1"/>
          <p:nvPr>
            <p:ph type="title"/>
          </p:nvPr>
        </p:nvSpPr>
        <p:spPr>
          <a:xfrm>
            <a:off x="1143000" y="2312063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  <a:defRPr sz="3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None/>
              <a:defRPr/>
            </a:lvl9pPr>
          </a:lstStyle>
          <a:p/>
        </p:txBody>
      </p:sp>
      <p:sp>
        <p:nvSpPr>
          <p:cNvPr id="652" name="Google Shape;652;p55"/>
          <p:cNvSpPr txBox="1"/>
          <p:nvPr>
            <p:ph idx="1" type="body"/>
          </p:nvPr>
        </p:nvSpPr>
        <p:spPr>
          <a:xfrm>
            <a:off x="1143000" y="4619611"/>
            <a:ext cx="6858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•"/>
              <a:defRPr sz="900">
                <a:solidFill>
                  <a:srgbClr val="FFFFFF"/>
                </a:solidFill>
              </a:defRPr>
            </a:lvl1pPr>
            <a:lvl2pPr indent="-285750" lvl="1" marL="91440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sz="900">
                <a:solidFill>
                  <a:srgbClr val="FFFFFF"/>
                </a:solidFill>
              </a:defRPr>
            </a:lvl2pPr>
            <a:lvl3pPr indent="-285750" lvl="2" marL="137160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▪"/>
              <a:defRPr sz="900">
                <a:solidFill>
                  <a:srgbClr val="FFFFFF"/>
                </a:solidFill>
              </a:defRPr>
            </a:lvl3pPr>
            <a:lvl4pPr indent="-285750" lvl="3" marL="182880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o"/>
              <a:defRPr sz="900">
                <a:solidFill>
                  <a:srgbClr val="FFFFFF"/>
                </a:solidFill>
              </a:defRPr>
            </a:lvl4pPr>
            <a:lvl5pPr indent="-285750" lvl="4" marL="228600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⮚"/>
              <a:defRPr sz="9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200"/>
              <a:buChar char="•"/>
              <a:defRPr/>
            </a:lvl6pPr>
            <a:lvl7pPr indent="-304800" lvl="6" marL="3200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200"/>
              <a:buChar char="•"/>
              <a:defRPr/>
            </a:lvl7pPr>
            <a:lvl8pPr indent="-304800" lvl="7" marL="36576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200"/>
              <a:buChar char="•"/>
              <a:defRPr/>
            </a:lvl8pPr>
            <a:lvl9pPr indent="-304800" lvl="8" marL="41148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200"/>
              <a:buChar char="•"/>
              <a:defRPr/>
            </a:lvl9pPr>
          </a:lstStyle>
          <a:p/>
        </p:txBody>
      </p:sp>
      <p:grpSp>
        <p:nvGrpSpPr>
          <p:cNvPr id="653" name="Google Shape;653;p55"/>
          <p:cNvGrpSpPr/>
          <p:nvPr/>
        </p:nvGrpSpPr>
        <p:grpSpPr>
          <a:xfrm>
            <a:off x="9227132" y="865608"/>
            <a:ext cx="1439100" cy="3498549"/>
            <a:chOff x="0" y="0"/>
            <a:chExt cx="1439100" cy="3498549"/>
          </a:xfrm>
        </p:grpSpPr>
        <p:sp>
          <p:nvSpPr>
            <p:cNvPr id="654" name="Google Shape;654;p55"/>
            <p:cNvSpPr txBox="1"/>
            <p:nvPr/>
          </p:nvSpPr>
          <p:spPr>
            <a:xfrm>
              <a:off x="0" y="0"/>
              <a:ext cx="1439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900"/>
                <a:buFont typeface="Montserrat"/>
                <a:buNone/>
              </a:pP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 A NEW PICTURE</a:t>
              </a:r>
              <a:endParaRPr/>
            </a:p>
          </p:txBody>
        </p:sp>
        <p:sp>
          <p:nvSpPr>
            <p:cNvPr id="655" name="Google Shape;655;p55"/>
            <p:cNvSpPr txBox="1"/>
            <p:nvPr/>
          </p:nvSpPr>
          <p:spPr>
            <a:xfrm>
              <a:off x="0" y="476649"/>
              <a:ext cx="1439100" cy="30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900"/>
                <a:buFont typeface="Montserrat"/>
                <a:buNone/>
              </a:pP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34EA2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34EA2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34EA2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34EA2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34EA2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i="0" lang="en" sz="900" u="none" cap="none" strike="noStrike">
                  <a:solidFill>
                    <a:srgbClr val="034EA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/>
            </a:p>
          </p:txBody>
        </p:sp>
      </p:grpSp>
      <p:sp>
        <p:nvSpPr>
          <p:cNvPr id="656" name="Google Shape;656;p5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p55"/>
          <p:cNvSpPr txBox="1"/>
          <p:nvPr>
            <p:ph idx="12" type="sldNum"/>
          </p:nvPr>
        </p:nvSpPr>
        <p:spPr>
          <a:xfrm>
            <a:off x="4419600" y="4627562"/>
            <a:ext cx="21336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600"/>
              <a:buFont typeface="Arial"/>
              <a:buNone/>
              <a:defRPr sz="600">
                <a:solidFill>
                  <a:srgbClr val="4D4D4E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Orange_Divider slide" showMasterSp="0">
  <p:cSld name="GreenOrange_Divider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457200" y="1940814"/>
            <a:ext cx="82296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457200" y="2729484"/>
            <a:ext cx="82296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56" name="Google Shape;56;p7"/>
          <p:cNvGrpSpPr/>
          <p:nvPr/>
        </p:nvGrpSpPr>
        <p:grpSpPr>
          <a:xfrm>
            <a:off x="9192832" y="797210"/>
            <a:ext cx="1507826" cy="3549082"/>
            <a:chOff x="12257109" y="1105729"/>
            <a:chExt cx="1740570" cy="4005066"/>
          </a:xfrm>
        </p:grpSpPr>
        <p:sp>
          <p:nvSpPr>
            <p:cNvPr id="57" name="Google Shape;57;p7"/>
            <p:cNvSpPr txBox="1"/>
            <p:nvPr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" name="Google Shape;58;p7"/>
            <p:cNvSpPr txBox="1"/>
            <p:nvPr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59" name="Google Shape;59;p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95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457200" y="10287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1357313" y="1028700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3" type="body"/>
          </p:nvPr>
        </p:nvSpPr>
        <p:spPr>
          <a:xfrm>
            <a:off x="4852035" y="10287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4" type="body"/>
          </p:nvPr>
        </p:nvSpPr>
        <p:spPr>
          <a:xfrm>
            <a:off x="5752147" y="1028700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5" type="body"/>
          </p:nvPr>
        </p:nvSpPr>
        <p:spPr>
          <a:xfrm>
            <a:off x="457200" y="1962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6" type="body"/>
          </p:nvPr>
        </p:nvSpPr>
        <p:spPr>
          <a:xfrm>
            <a:off x="1357313" y="1962599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7" type="body"/>
          </p:nvPr>
        </p:nvSpPr>
        <p:spPr>
          <a:xfrm>
            <a:off x="4852035" y="19625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8" type="body"/>
          </p:nvPr>
        </p:nvSpPr>
        <p:spPr>
          <a:xfrm>
            <a:off x="5752147" y="1962599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9" type="body"/>
          </p:nvPr>
        </p:nvSpPr>
        <p:spPr>
          <a:xfrm>
            <a:off x="457200" y="28964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3" type="body"/>
          </p:nvPr>
        </p:nvSpPr>
        <p:spPr>
          <a:xfrm>
            <a:off x="1357313" y="2896499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4" type="body"/>
          </p:nvPr>
        </p:nvSpPr>
        <p:spPr>
          <a:xfrm>
            <a:off x="4852035" y="2896499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5" type="body"/>
          </p:nvPr>
        </p:nvSpPr>
        <p:spPr>
          <a:xfrm>
            <a:off x="5752147" y="2896499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6" type="body"/>
          </p:nvPr>
        </p:nvSpPr>
        <p:spPr>
          <a:xfrm>
            <a:off x="457200" y="3830398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7" type="body"/>
          </p:nvPr>
        </p:nvSpPr>
        <p:spPr>
          <a:xfrm>
            <a:off x="1357313" y="3830398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8" type="body"/>
          </p:nvPr>
        </p:nvSpPr>
        <p:spPr>
          <a:xfrm>
            <a:off x="4852035" y="3830398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9" type="body"/>
          </p:nvPr>
        </p:nvSpPr>
        <p:spPr>
          <a:xfrm>
            <a:off x="5752147" y="3830398"/>
            <a:ext cx="27289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Agenda" showMasterSp="0">
  <p:cSld name="BlueGreen_Agenda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-3099" y="0"/>
            <a:ext cx="3917874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5A906C"/>
              </a:gs>
              <a:gs pos="100000">
                <a:srgbClr val="B0D235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85" name="Google Shape;85;p9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9"/>
          <p:cNvSpPr txBox="1"/>
          <p:nvPr>
            <p:ph type="title"/>
          </p:nvPr>
        </p:nvSpPr>
        <p:spPr>
          <a:xfrm>
            <a:off x="457199" y="2340918"/>
            <a:ext cx="272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2" type="body"/>
          </p:nvPr>
        </p:nvSpPr>
        <p:spPr>
          <a:xfrm>
            <a:off x="4314825" y="140017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3" type="body"/>
          </p:nvPr>
        </p:nvSpPr>
        <p:spPr>
          <a:xfrm>
            <a:off x="4314825" y="22288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4" type="body"/>
          </p:nvPr>
        </p:nvSpPr>
        <p:spPr>
          <a:xfrm>
            <a:off x="4314825" y="30575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5" type="body"/>
          </p:nvPr>
        </p:nvSpPr>
        <p:spPr>
          <a:xfrm>
            <a:off x="4314825" y="3886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100"/>
              <a:buNone/>
              <a:defRPr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7" type="body"/>
          </p:nvPr>
        </p:nvSpPr>
        <p:spPr>
          <a:xfrm>
            <a:off x="5214938" y="140017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8" type="body"/>
          </p:nvPr>
        </p:nvSpPr>
        <p:spPr>
          <a:xfrm>
            <a:off x="5214938" y="222885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9" type="body"/>
          </p:nvPr>
        </p:nvSpPr>
        <p:spPr>
          <a:xfrm>
            <a:off x="5214938" y="3057525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3" type="body"/>
          </p:nvPr>
        </p:nvSpPr>
        <p:spPr>
          <a:xfrm>
            <a:off x="5214938" y="38862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" type="body"/>
          </p:nvPr>
        </p:nvSpPr>
        <p:spPr>
          <a:xfrm>
            <a:off x="457200" y="10287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90361"/>
            <a:ext cx="8023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0287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57200" y="4754434"/>
            <a:ext cx="2724304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701566" y="295177"/>
            <a:ext cx="146675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-1"/>
            <a:ext cx="9144000" cy="5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5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8427600" y="4704750"/>
            <a:ext cx="273967" cy="191700"/>
            <a:chOff x="6935788" y="3157538"/>
            <a:chExt cx="1136650" cy="795337"/>
          </a:xfrm>
        </p:grpSpPr>
        <p:sp>
          <p:nvSpPr>
            <p:cNvPr id="12" name="Google Shape;12;p1"/>
            <p:cNvSpPr/>
            <p:nvPr/>
          </p:nvSpPr>
          <p:spPr>
            <a:xfrm>
              <a:off x="7580313" y="3157538"/>
              <a:ext cx="492125" cy="334962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935788" y="3157538"/>
              <a:ext cx="703262" cy="795337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2880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8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hyperlink" Target="mailto:manish.mishra@nutanix.com" TargetMode="External"/><Relationship Id="rId5" Type="http://schemas.openxmlformats.org/officeDocument/2006/relationships/hyperlink" Target="mailto:shivam.kumar1@nutanix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manish.mishra@nutanix.com" TargetMode="External"/><Relationship Id="rId4" Type="http://schemas.openxmlformats.org/officeDocument/2006/relationships/hyperlink" Target="mailto:shivam.kumar1@nutanix.com" TargetMode="External"/><Relationship Id="rId5" Type="http://schemas.openxmlformats.org/officeDocument/2006/relationships/hyperlink" Target="mailto:anurag.madnawat@nutanix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Relationship Id="rId5" Type="http://schemas.openxmlformats.org/officeDocument/2006/relationships/hyperlink" Target="https://www.researchgate.net/figure/Pre-copy-and-post-copy-live-migration-methods_fig2_32600601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.diagrams.net/?page-id=0I6XlPEdCASZhe6Ws_Ig&amp;scale=auto#G1ev5bKllbhhK-Vt9XwQfCjShYgTZsHbRS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pp.diagrams.net/?page-id=0I6XlPEdCASZhe6Ws_Ig&amp;scale=auto#G1ev5bKllbhhK-Vt9XwQfCjShYgTZsHbRS" TargetMode="External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54;p55" id="662" name="Google Shape;662;p56"/>
          <p:cNvPicPr preferRelativeResize="0"/>
          <p:nvPr>
            <p:ph idx="2" type="pic"/>
          </p:nvPr>
        </p:nvPicPr>
        <p:blipFill rotWithShape="1">
          <a:blip r:embed="rId3">
            <a:alphaModFix amt="5000"/>
          </a:blip>
          <a:srcRect b="19" l="0" r="0" t="9"/>
          <a:stretch/>
        </p:blipFill>
        <p:spPr>
          <a:xfrm>
            <a:off x="-164138" y="179252"/>
            <a:ext cx="9255263" cy="5206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3" name="Google Shape;663;p56"/>
          <p:cNvGrpSpPr/>
          <p:nvPr/>
        </p:nvGrpSpPr>
        <p:grpSpPr>
          <a:xfrm>
            <a:off x="1407789" y="357689"/>
            <a:ext cx="6326424" cy="4426112"/>
            <a:chOff x="0" y="0"/>
            <a:chExt cx="6326424" cy="4426112"/>
          </a:xfrm>
        </p:grpSpPr>
        <p:sp>
          <p:nvSpPr>
            <p:cNvPr id="664" name="Google Shape;664;p56"/>
            <p:cNvSpPr/>
            <p:nvPr/>
          </p:nvSpPr>
          <p:spPr>
            <a:xfrm>
              <a:off x="3588462" y="0"/>
              <a:ext cx="2737962" cy="1862946"/>
            </a:xfrm>
            <a:custGeom>
              <a:rect b="b" l="l" r="r" t="t"/>
              <a:pathLst>
                <a:path extrusionOk="0" h="21600" w="21600">
                  <a:moveTo>
                    <a:pt x="10089" y="372"/>
                  </a:moveTo>
                  <a:cubicBezTo>
                    <a:pt x="10263" y="186"/>
                    <a:pt x="10421" y="0"/>
                    <a:pt x="10674" y="0"/>
                  </a:cubicBezTo>
                  <a:lnTo>
                    <a:pt x="20779" y="0"/>
                  </a:lnTo>
                  <a:cubicBezTo>
                    <a:pt x="21237" y="0"/>
                    <a:pt x="21600" y="559"/>
                    <a:pt x="21600" y="1234"/>
                  </a:cubicBezTo>
                  <a:cubicBezTo>
                    <a:pt x="21600" y="1606"/>
                    <a:pt x="21474" y="1955"/>
                    <a:pt x="21268" y="2211"/>
                  </a:cubicBezTo>
                  <a:lnTo>
                    <a:pt x="6458" y="21251"/>
                  </a:lnTo>
                  <a:cubicBezTo>
                    <a:pt x="6284" y="21484"/>
                    <a:pt x="6126" y="21600"/>
                    <a:pt x="5874" y="21600"/>
                  </a:cubicBezTo>
                  <a:cubicBezTo>
                    <a:pt x="5621" y="21600"/>
                    <a:pt x="5416" y="21484"/>
                    <a:pt x="5258" y="21251"/>
                  </a:cubicBezTo>
                  <a:lnTo>
                    <a:pt x="205" y="14710"/>
                  </a:lnTo>
                  <a:cubicBezTo>
                    <a:pt x="79" y="14524"/>
                    <a:pt x="0" y="14222"/>
                    <a:pt x="0" y="13919"/>
                  </a:cubicBezTo>
                  <a:cubicBezTo>
                    <a:pt x="0" y="13547"/>
                    <a:pt x="126" y="13244"/>
                    <a:pt x="284" y="13011"/>
                  </a:cubicBezTo>
                  <a:lnTo>
                    <a:pt x="10089" y="372"/>
                  </a:lnTo>
                </a:path>
              </a:pathLst>
            </a:custGeom>
            <a:gradFill>
              <a:gsLst>
                <a:gs pos="0">
                  <a:srgbClr val="034EA2">
                    <a:alpha val="9411"/>
                  </a:srgbClr>
                </a:gs>
                <a:gs pos="50000">
                  <a:srgbClr val="02B3E2">
                    <a:alpha val="9411"/>
                  </a:srgbClr>
                </a:gs>
                <a:gs pos="100000">
                  <a:srgbClr val="B0D235">
                    <a:alpha val="9411"/>
                  </a:srgbClr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6"/>
            <p:cNvSpPr/>
            <p:nvPr/>
          </p:nvSpPr>
          <p:spPr>
            <a:xfrm>
              <a:off x="3588462" y="2572022"/>
              <a:ext cx="2737962" cy="1854090"/>
            </a:xfrm>
            <a:custGeom>
              <a:rect b="b" l="l" r="r" t="t"/>
              <a:pathLst>
                <a:path extrusionOk="0" h="21600" w="21600">
                  <a:moveTo>
                    <a:pt x="10089" y="21250"/>
                  </a:moveTo>
                  <a:cubicBezTo>
                    <a:pt x="10263" y="21437"/>
                    <a:pt x="10421" y="21600"/>
                    <a:pt x="10674" y="21600"/>
                  </a:cubicBezTo>
                  <a:lnTo>
                    <a:pt x="20779" y="21600"/>
                  </a:lnTo>
                  <a:cubicBezTo>
                    <a:pt x="21237" y="21600"/>
                    <a:pt x="21600" y="21064"/>
                    <a:pt x="21600" y="20388"/>
                  </a:cubicBezTo>
                  <a:cubicBezTo>
                    <a:pt x="21600" y="20016"/>
                    <a:pt x="21474" y="19666"/>
                    <a:pt x="21268" y="19410"/>
                  </a:cubicBezTo>
                  <a:lnTo>
                    <a:pt x="6458" y="373"/>
                  </a:lnTo>
                  <a:cubicBezTo>
                    <a:pt x="6284" y="140"/>
                    <a:pt x="6126" y="0"/>
                    <a:pt x="5874" y="0"/>
                  </a:cubicBezTo>
                  <a:cubicBezTo>
                    <a:pt x="5621" y="0"/>
                    <a:pt x="5416" y="140"/>
                    <a:pt x="5258" y="373"/>
                  </a:cubicBezTo>
                  <a:lnTo>
                    <a:pt x="205" y="6850"/>
                  </a:lnTo>
                  <a:cubicBezTo>
                    <a:pt x="79" y="7083"/>
                    <a:pt x="0" y="7340"/>
                    <a:pt x="0" y="7643"/>
                  </a:cubicBezTo>
                  <a:cubicBezTo>
                    <a:pt x="0" y="8016"/>
                    <a:pt x="126" y="8318"/>
                    <a:pt x="284" y="8551"/>
                  </a:cubicBezTo>
                  <a:lnTo>
                    <a:pt x="10089" y="21250"/>
                  </a:lnTo>
                </a:path>
              </a:pathLst>
            </a:custGeom>
            <a:gradFill>
              <a:gsLst>
                <a:gs pos="0">
                  <a:srgbClr val="034EA2">
                    <a:alpha val="9411"/>
                  </a:srgbClr>
                </a:gs>
                <a:gs pos="50000">
                  <a:srgbClr val="02B3E2">
                    <a:alpha val="9411"/>
                  </a:srgbClr>
                </a:gs>
                <a:gs pos="100000">
                  <a:srgbClr val="B0D235">
                    <a:alpha val="9411"/>
                  </a:srgbClr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6"/>
            <p:cNvSpPr/>
            <p:nvPr/>
          </p:nvSpPr>
          <p:spPr>
            <a:xfrm>
              <a:off x="0" y="0"/>
              <a:ext cx="3913488" cy="4426110"/>
            </a:xfrm>
            <a:custGeom>
              <a:rect b="b" l="l" r="r" t="t"/>
              <a:pathLst>
                <a:path extrusionOk="0" h="21600" w="21600">
                  <a:moveTo>
                    <a:pt x="8029" y="21473"/>
                  </a:moveTo>
                  <a:cubicBezTo>
                    <a:pt x="7941" y="21551"/>
                    <a:pt x="7797" y="21600"/>
                    <a:pt x="7653" y="21600"/>
                  </a:cubicBezTo>
                  <a:lnTo>
                    <a:pt x="575" y="21600"/>
                  </a:lnTo>
                  <a:cubicBezTo>
                    <a:pt x="254" y="21600"/>
                    <a:pt x="0" y="21365"/>
                    <a:pt x="0" y="21081"/>
                  </a:cubicBezTo>
                  <a:cubicBezTo>
                    <a:pt x="0" y="20954"/>
                    <a:pt x="55" y="20827"/>
                    <a:pt x="166" y="20729"/>
                  </a:cubicBezTo>
                  <a:lnTo>
                    <a:pt x="12575" y="11187"/>
                  </a:lnTo>
                  <a:cubicBezTo>
                    <a:pt x="12697" y="11089"/>
                    <a:pt x="12785" y="10961"/>
                    <a:pt x="12785" y="10805"/>
                  </a:cubicBezTo>
                  <a:cubicBezTo>
                    <a:pt x="12785" y="10648"/>
                    <a:pt x="12719" y="10521"/>
                    <a:pt x="12608" y="10443"/>
                  </a:cubicBezTo>
                  <a:lnTo>
                    <a:pt x="232" y="900"/>
                  </a:lnTo>
                  <a:cubicBezTo>
                    <a:pt x="111" y="803"/>
                    <a:pt x="22" y="675"/>
                    <a:pt x="22" y="519"/>
                  </a:cubicBezTo>
                  <a:cubicBezTo>
                    <a:pt x="22" y="235"/>
                    <a:pt x="288" y="0"/>
                    <a:pt x="608" y="0"/>
                  </a:cubicBezTo>
                  <a:lnTo>
                    <a:pt x="7676" y="0"/>
                  </a:lnTo>
                  <a:cubicBezTo>
                    <a:pt x="7819" y="0"/>
                    <a:pt x="7974" y="59"/>
                    <a:pt x="8052" y="137"/>
                  </a:cubicBezTo>
                  <a:lnTo>
                    <a:pt x="21390" y="10423"/>
                  </a:lnTo>
                  <a:cubicBezTo>
                    <a:pt x="21512" y="10521"/>
                    <a:pt x="21600" y="10648"/>
                    <a:pt x="21600" y="10805"/>
                  </a:cubicBezTo>
                  <a:cubicBezTo>
                    <a:pt x="21600" y="10961"/>
                    <a:pt x="21512" y="11089"/>
                    <a:pt x="21390" y="11187"/>
                  </a:cubicBezTo>
                  <a:lnTo>
                    <a:pt x="8029" y="21473"/>
                  </a:lnTo>
                </a:path>
              </a:pathLst>
            </a:custGeom>
            <a:gradFill>
              <a:gsLst>
                <a:gs pos="0">
                  <a:srgbClr val="034EA2">
                    <a:alpha val="9411"/>
                  </a:srgbClr>
                </a:gs>
                <a:gs pos="50000">
                  <a:srgbClr val="02B3E2">
                    <a:alpha val="9411"/>
                  </a:srgbClr>
                </a:gs>
                <a:gs pos="100000">
                  <a:srgbClr val="B0D235">
                    <a:alpha val="9411"/>
                  </a:srgbClr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56"/>
          <p:cNvSpPr txBox="1"/>
          <p:nvPr>
            <p:ph idx="4294967295" type="ctrTitle"/>
          </p:nvPr>
        </p:nvSpPr>
        <p:spPr>
          <a:xfrm>
            <a:off x="2370675" y="2312099"/>
            <a:ext cx="429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Live Migration </a:t>
            </a:r>
            <a:r>
              <a:rPr b="1" lang="en" sz="2000">
                <a:solidFill>
                  <a:srgbClr val="1E1E1E"/>
                </a:solidFill>
              </a:rPr>
              <a:t>through Micro Stunning</a:t>
            </a:r>
            <a:r>
              <a:rPr b="1" i="0" lang="en" sz="20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Virtual Machines</a:t>
            </a:r>
            <a:endParaRPr/>
          </a:p>
        </p:txBody>
      </p:sp>
      <p:sp>
        <p:nvSpPr>
          <p:cNvPr id="668" name="Google Shape;668;p56"/>
          <p:cNvSpPr/>
          <p:nvPr/>
        </p:nvSpPr>
        <p:spPr>
          <a:xfrm>
            <a:off x="0" y="5089499"/>
            <a:ext cx="9144000" cy="5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5"/>
              </a:gs>
              <a:gs pos="100000">
                <a:srgbClr val="034EA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56"/>
          <p:cNvGrpSpPr/>
          <p:nvPr/>
        </p:nvGrpSpPr>
        <p:grpSpPr>
          <a:xfrm>
            <a:off x="3616452" y="1740364"/>
            <a:ext cx="1911000" cy="233335"/>
            <a:chOff x="0" y="0"/>
            <a:chExt cx="1911000" cy="233335"/>
          </a:xfrm>
        </p:grpSpPr>
        <p:sp>
          <p:nvSpPr>
            <p:cNvPr id="670" name="Google Shape;670;p56"/>
            <p:cNvSpPr/>
            <p:nvPr/>
          </p:nvSpPr>
          <p:spPr>
            <a:xfrm>
              <a:off x="1420694" y="1920"/>
              <a:ext cx="58212" cy="229500"/>
            </a:xfrm>
            <a:custGeom>
              <a:rect b="b" l="l" r="r" t="t"/>
              <a:pathLst>
                <a:path extrusionOk="0" h="21600" w="21600">
                  <a:moveTo>
                    <a:pt x="1932" y="0"/>
                  </a:moveTo>
                  <a:cubicBezTo>
                    <a:pt x="811" y="0"/>
                    <a:pt x="0" y="235"/>
                    <a:pt x="0" y="490"/>
                  </a:cubicBezTo>
                  <a:lnTo>
                    <a:pt x="0" y="21110"/>
                  </a:lnTo>
                  <a:cubicBezTo>
                    <a:pt x="0" y="21394"/>
                    <a:pt x="927" y="21600"/>
                    <a:pt x="1932" y="21600"/>
                  </a:cubicBezTo>
                  <a:lnTo>
                    <a:pt x="19668" y="21600"/>
                  </a:lnTo>
                  <a:cubicBezTo>
                    <a:pt x="20789" y="21600"/>
                    <a:pt x="21600" y="21365"/>
                    <a:pt x="21600" y="21110"/>
                  </a:cubicBezTo>
                  <a:lnTo>
                    <a:pt x="21600" y="490"/>
                  </a:lnTo>
                  <a:cubicBezTo>
                    <a:pt x="21600" y="206"/>
                    <a:pt x="20673" y="0"/>
                    <a:pt x="19668" y="0"/>
                  </a:cubicBezTo>
                  <a:lnTo>
                    <a:pt x="1932" y="0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6"/>
            <p:cNvSpPr/>
            <p:nvPr/>
          </p:nvSpPr>
          <p:spPr>
            <a:xfrm>
              <a:off x="1836709" y="194315"/>
              <a:ext cx="30672" cy="37530"/>
            </a:xfrm>
            <a:custGeom>
              <a:rect b="b" l="l" r="r" t="t"/>
              <a:pathLst>
                <a:path extrusionOk="0" h="21600" w="21600">
                  <a:moveTo>
                    <a:pt x="8392" y="3430"/>
                  </a:moveTo>
                  <a:lnTo>
                    <a:pt x="2043" y="3430"/>
                  </a:lnTo>
                  <a:cubicBezTo>
                    <a:pt x="949" y="3430"/>
                    <a:pt x="0" y="2647"/>
                    <a:pt x="0" y="1685"/>
                  </a:cubicBezTo>
                  <a:cubicBezTo>
                    <a:pt x="0" y="782"/>
                    <a:pt x="949" y="0"/>
                    <a:pt x="2043" y="0"/>
                  </a:cubicBezTo>
                  <a:lnTo>
                    <a:pt x="19484" y="0"/>
                  </a:lnTo>
                  <a:cubicBezTo>
                    <a:pt x="20651" y="0"/>
                    <a:pt x="21600" y="782"/>
                    <a:pt x="21600" y="1685"/>
                  </a:cubicBezTo>
                  <a:cubicBezTo>
                    <a:pt x="21600" y="2647"/>
                    <a:pt x="20651" y="3430"/>
                    <a:pt x="19484" y="3430"/>
                  </a:cubicBezTo>
                  <a:lnTo>
                    <a:pt x="13208" y="3430"/>
                  </a:lnTo>
                  <a:lnTo>
                    <a:pt x="13208" y="19675"/>
                  </a:lnTo>
                  <a:cubicBezTo>
                    <a:pt x="13208" y="20818"/>
                    <a:pt x="12186" y="21600"/>
                    <a:pt x="10873" y="21600"/>
                  </a:cubicBezTo>
                  <a:cubicBezTo>
                    <a:pt x="9559" y="21600"/>
                    <a:pt x="8611" y="20818"/>
                    <a:pt x="8611" y="19675"/>
                  </a:cubicBezTo>
                  <a:lnTo>
                    <a:pt x="8611" y="3430"/>
                  </a:lnTo>
                  <a:lnTo>
                    <a:pt x="8392" y="3430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6"/>
            <p:cNvSpPr/>
            <p:nvPr/>
          </p:nvSpPr>
          <p:spPr>
            <a:xfrm>
              <a:off x="1873902" y="193856"/>
              <a:ext cx="37098" cy="37530"/>
            </a:xfrm>
            <a:custGeom>
              <a:rect b="b" l="l" r="r" t="t"/>
              <a:pathLst>
                <a:path extrusionOk="0" h="21600" w="21600">
                  <a:moveTo>
                    <a:pt x="0" y="1850"/>
                  </a:moveTo>
                  <a:cubicBezTo>
                    <a:pt x="0" y="776"/>
                    <a:pt x="793" y="0"/>
                    <a:pt x="1892" y="0"/>
                  </a:cubicBezTo>
                  <a:lnTo>
                    <a:pt x="2380" y="0"/>
                  </a:lnTo>
                  <a:cubicBezTo>
                    <a:pt x="3173" y="0"/>
                    <a:pt x="3844" y="477"/>
                    <a:pt x="4149" y="955"/>
                  </a:cubicBezTo>
                  <a:lnTo>
                    <a:pt x="10678" y="11098"/>
                  </a:lnTo>
                  <a:lnTo>
                    <a:pt x="17451" y="955"/>
                  </a:lnTo>
                  <a:cubicBezTo>
                    <a:pt x="17878" y="298"/>
                    <a:pt x="18366" y="0"/>
                    <a:pt x="19159" y="0"/>
                  </a:cubicBezTo>
                  <a:lnTo>
                    <a:pt x="19647" y="0"/>
                  </a:lnTo>
                  <a:cubicBezTo>
                    <a:pt x="20807" y="0"/>
                    <a:pt x="21600" y="776"/>
                    <a:pt x="21600" y="1850"/>
                  </a:cubicBezTo>
                  <a:lnTo>
                    <a:pt x="21600" y="19691"/>
                  </a:lnTo>
                  <a:cubicBezTo>
                    <a:pt x="21600" y="20824"/>
                    <a:pt x="20807" y="21600"/>
                    <a:pt x="19647" y="21600"/>
                  </a:cubicBezTo>
                  <a:cubicBezTo>
                    <a:pt x="18732" y="21600"/>
                    <a:pt x="17756" y="20824"/>
                    <a:pt x="17756" y="19691"/>
                  </a:cubicBezTo>
                  <a:lnTo>
                    <a:pt x="17756" y="6862"/>
                  </a:lnTo>
                  <a:lnTo>
                    <a:pt x="12447" y="14678"/>
                  </a:lnTo>
                  <a:cubicBezTo>
                    <a:pt x="11959" y="15335"/>
                    <a:pt x="11532" y="15633"/>
                    <a:pt x="10861" y="15633"/>
                  </a:cubicBezTo>
                  <a:cubicBezTo>
                    <a:pt x="10251" y="15633"/>
                    <a:pt x="9763" y="15335"/>
                    <a:pt x="9275" y="14678"/>
                  </a:cubicBezTo>
                  <a:lnTo>
                    <a:pt x="3966" y="6862"/>
                  </a:lnTo>
                  <a:lnTo>
                    <a:pt x="3966" y="19691"/>
                  </a:lnTo>
                  <a:cubicBezTo>
                    <a:pt x="3966" y="20824"/>
                    <a:pt x="3173" y="21600"/>
                    <a:pt x="2075" y="21600"/>
                  </a:cubicBezTo>
                  <a:cubicBezTo>
                    <a:pt x="976" y="21600"/>
                    <a:pt x="122" y="20824"/>
                    <a:pt x="122" y="19691"/>
                  </a:cubicBezTo>
                  <a:lnTo>
                    <a:pt x="122" y="1850"/>
                  </a:lnTo>
                  <a:lnTo>
                    <a:pt x="0" y="1850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6"/>
            <p:cNvSpPr/>
            <p:nvPr/>
          </p:nvSpPr>
          <p:spPr>
            <a:xfrm>
              <a:off x="294332" y="1920"/>
              <a:ext cx="274482" cy="229410"/>
            </a:xfrm>
            <a:custGeom>
              <a:rect b="b" l="l" r="r" t="t"/>
              <a:pathLst>
                <a:path extrusionOk="0" h="21551" w="21600">
                  <a:moveTo>
                    <a:pt x="17717" y="0"/>
                  </a:moveTo>
                  <a:cubicBezTo>
                    <a:pt x="17332" y="0"/>
                    <a:pt x="17029" y="381"/>
                    <a:pt x="17029" y="821"/>
                  </a:cubicBezTo>
                  <a:lnTo>
                    <a:pt x="17029" y="14814"/>
                  </a:lnTo>
                  <a:cubicBezTo>
                    <a:pt x="17029" y="16300"/>
                    <a:pt x="15309" y="16770"/>
                    <a:pt x="13188" y="16770"/>
                  </a:cubicBezTo>
                  <a:lnTo>
                    <a:pt x="8420" y="16770"/>
                  </a:lnTo>
                  <a:cubicBezTo>
                    <a:pt x="6291" y="16770"/>
                    <a:pt x="4571" y="16300"/>
                    <a:pt x="4571" y="14814"/>
                  </a:cubicBezTo>
                  <a:lnTo>
                    <a:pt x="4571" y="821"/>
                  </a:lnTo>
                  <a:cubicBezTo>
                    <a:pt x="4571" y="362"/>
                    <a:pt x="4251" y="0"/>
                    <a:pt x="3883" y="0"/>
                  </a:cubicBezTo>
                  <a:lnTo>
                    <a:pt x="688" y="0"/>
                  </a:lnTo>
                  <a:cubicBezTo>
                    <a:pt x="303" y="0"/>
                    <a:pt x="0" y="381"/>
                    <a:pt x="0" y="821"/>
                  </a:cubicBezTo>
                  <a:lnTo>
                    <a:pt x="0" y="15127"/>
                  </a:lnTo>
                  <a:cubicBezTo>
                    <a:pt x="0" y="17571"/>
                    <a:pt x="901" y="19136"/>
                    <a:pt x="2621" y="20368"/>
                  </a:cubicBezTo>
                  <a:cubicBezTo>
                    <a:pt x="4341" y="21600"/>
                    <a:pt x="8330" y="21551"/>
                    <a:pt x="9510" y="21551"/>
                  </a:cubicBezTo>
                  <a:lnTo>
                    <a:pt x="12090" y="21551"/>
                  </a:lnTo>
                  <a:cubicBezTo>
                    <a:pt x="13270" y="21551"/>
                    <a:pt x="17259" y="21600"/>
                    <a:pt x="18979" y="20368"/>
                  </a:cubicBezTo>
                  <a:cubicBezTo>
                    <a:pt x="20691" y="19136"/>
                    <a:pt x="21600" y="17571"/>
                    <a:pt x="21600" y="15127"/>
                  </a:cubicBezTo>
                  <a:lnTo>
                    <a:pt x="21600" y="821"/>
                  </a:lnTo>
                  <a:cubicBezTo>
                    <a:pt x="21600" y="362"/>
                    <a:pt x="21305" y="0"/>
                    <a:pt x="20912" y="0"/>
                  </a:cubicBezTo>
                  <a:lnTo>
                    <a:pt x="17717" y="0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6"/>
            <p:cNvSpPr/>
            <p:nvPr/>
          </p:nvSpPr>
          <p:spPr>
            <a:xfrm>
              <a:off x="1684262" y="1461"/>
              <a:ext cx="142236" cy="96768"/>
            </a:xfrm>
            <a:custGeom>
              <a:rect b="b" l="l" r="r" t="t"/>
              <a:pathLst>
                <a:path extrusionOk="0" h="21600" w="21600">
                  <a:moveTo>
                    <a:pt x="10089" y="372"/>
                  </a:moveTo>
                  <a:cubicBezTo>
                    <a:pt x="10263" y="186"/>
                    <a:pt x="10421" y="0"/>
                    <a:pt x="10674" y="0"/>
                  </a:cubicBezTo>
                  <a:lnTo>
                    <a:pt x="20779" y="0"/>
                  </a:lnTo>
                  <a:cubicBezTo>
                    <a:pt x="21237" y="0"/>
                    <a:pt x="21600" y="559"/>
                    <a:pt x="21600" y="1234"/>
                  </a:cubicBezTo>
                  <a:cubicBezTo>
                    <a:pt x="21600" y="1606"/>
                    <a:pt x="21474" y="1955"/>
                    <a:pt x="21268" y="2211"/>
                  </a:cubicBezTo>
                  <a:lnTo>
                    <a:pt x="6458" y="21251"/>
                  </a:lnTo>
                  <a:cubicBezTo>
                    <a:pt x="6284" y="21484"/>
                    <a:pt x="6126" y="21600"/>
                    <a:pt x="5874" y="21600"/>
                  </a:cubicBezTo>
                  <a:cubicBezTo>
                    <a:pt x="5621" y="21600"/>
                    <a:pt x="5416" y="21484"/>
                    <a:pt x="5258" y="21251"/>
                  </a:cubicBezTo>
                  <a:lnTo>
                    <a:pt x="205" y="14710"/>
                  </a:lnTo>
                  <a:cubicBezTo>
                    <a:pt x="79" y="14524"/>
                    <a:pt x="0" y="14222"/>
                    <a:pt x="0" y="13919"/>
                  </a:cubicBezTo>
                  <a:cubicBezTo>
                    <a:pt x="0" y="13547"/>
                    <a:pt x="126" y="13244"/>
                    <a:pt x="284" y="13011"/>
                  </a:cubicBezTo>
                  <a:lnTo>
                    <a:pt x="10089" y="372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6"/>
            <p:cNvSpPr/>
            <p:nvPr/>
          </p:nvSpPr>
          <p:spPr>
            <a:xfrm>
              <a:off x="1684262" y="135082"/>
              <a:ext cx="142236" cy="96336"/>
            </a:xfrm>
            <a:custGeom>
              <a:rect b="b" l="l" r="r" t="t"/>
              <a:pathLst>
                <a:path extrusionOk="0" h="21600" w="21600">
                  <a:moveTo>
                    <a:pt x="10089" y="21250"/>
                  </a:moveTo>
                  <a:cubicBezTo>
                    <a:pt x="10263" y="21437"/>
                    <a:pt x="10421" y="21600"/>
                    <a:pt x="10674" y="21600"/>
                  </a:cubicBezTo>
                  <a:lnTo>
                    <a:pt x="20779" y="21600"/>
                  </a:lnTo>
                  <a:cubicBezTo>
                    <a:pt x="21237" y="21600"/>
                    <a:pt x="21600" y="21064"/>
                    <a:pt x="21600" y="20388"/>
                  </a:cubicBezTo>
                  <a:cubicBezTo>
                    <a:pt x="21600" y="20016"/>
                    <a:pt x="21474" y="19666"/>
                    <a:pt x="21268" y="19410"/>
                  </a:cubicBezTo>
                  <a:lnTo>
                    <a:pt x="6458" y="373"/>
                  </a:lnTo>
                  <a:cubicBezTo>
                    <a:pt x="6284" y="140"/>
                    <a:pt x="6126" y="0"/>
                    <a:pt x="5874" y="0"/>
                  </a:cubicBezTo>
                  <a:cubicBezTo>
                    <a:pt x="5621" y="0"/>
                    <a:pt x="5416" y="140"/>
                    <a:pt x="5258" y="373"/>
                  </a:cubicBezTo>
                  <a:lnTo>
                    <a:pt x="205" y="6850"/>
                  </a:lnTo>
                  <a:cubicBezTo>
                    <a:pt x="79" y="7083"/>
                    <a:pt x="0" y="7340"/>
                    <a:pt x="0" y="7643"/>
                  </a:cubicBezTo>
                  <a:cubicBezTo>
                    <a:pt x="0" y="8016"/>
                    <a:pt x="126" y="8318"/>
                    <a:pt x="284" y="8551"/>
                  </a:cubicBezTo>
                  <a:lnTo>
                    <a:pt x="10089" y="21250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6"/>
            <p:cNvSpPr/>
            <p:nvPr/>
          </p:nvSpPr>
          <p:spPr>
            <a:xfrm>
              <a:off x="1497836" y="1461"/>
              <a:ext cx="203310" cy="229932"/>
            </a:xfrm>
            <a:custGeom>
              <a:rect b="b" l="l" r="r" t="t"/>
              <a:pathLst>
                <a:path extrusionOk="0" h="21600" w="21600">
                  <a:moveTo>
                    <a:pt x="8029" y="21473"/>
                  </a:moveTo>
                  <a:cubicBezTo>
                    <a:pt x="7941" y="21551"/>
                    <a:pt x="7797" y="21600"/>
                    <a:pt x="7653" y="21600"/>
                  </a:cubicBezTo>
                  <a:lnTo>
                    <a:pt x="575" y="21600"/>
                  </a:lnTo>
                  <a:cubicBezTo>
                    <a:pt x="254" y="21600"/>
                    <a:pt x="0" y="21365"/>
                    <a:pt x="0" y="21081"/>
                  </a:cubicBezTo>
                  <a:cubicBezTo>
                    <a:pt x="0" y="20954"/>
                    <a:pt x="55" y="20827"/>
                    <a:pt x="166" y="20729"/>
                  </a:cubicBezTo>
                  <a:lnTo>
                    <a:pt x="12575" y="11187"/>
                  </a:lnTo>
                  <a:cubicBezTo>
                    <a:pt x="12697" y="11089"/>
                    <a:pt x="12785" y="10961"/>
                    <a:pt x="12785" y="10805"/>
                  </a:cubicBezTo>
                  <a:cubicBezTo>
                    <a:pt x="12785" y="10648"/>
                    <a:pt x="12719" y="10521"/>
                    <a:pt x="12608" y="10443"/>
                  </a:cubicBezTo>
                  <a:lnTo>
                    <a:pt x="232" y="900"/>
                  </a:lnTo>
                  <a:cubicBezTo>
                    <a:pt x="111" y="803"/>
                    <a:pt x="22" y="675"/>
                    <a:pt x="22" y="519"/>
                  </a:cubicBezTo>
                  <a:cubicBezTo>
                    <a:pt x="22" y="235"/>
                    <a:pt x="288" y="0"/>
                    <a:pt x="608" y="0"/>
                  </a:cubicBezTo>
                  <a:lnTo>
                    <a:pt x="7676" y="0"/>
                  </a:lnTo>
                  <a:cubicBezTo>
                    <a:pt x="7819" y="0"/>
                    <a:pt x="7974" y="59"/>
                    <a:pt x="8052" y="137"/>
                  </a:cubicBezTo>
                  <a:lnTo>
                    <a:pt x="21390" y="10423"/>
                  </a:lnTo>
                  <a:cubicBezTo>
                    <a:pt x="21512" y="10521"/>
                    <a:pt x="21600" y="10648"/>
                    <a:pt x="21600" y="10805"/>
                  </a:cubicBezTo>
                  <a:cubicBezTo>
                    <a:pt x="21600" y="10961"/>
                    <a:pt x="21512" y="11089"/>
                    <a:pt x="21390" y="11187"/>
                  </a:cubicBezTo>
                  <a:lnTo>
                    <a:pt x="8029" y="214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6"/>
            <p:cNvSpPr/>
            <p:nvPr/>
          </p:nvSpPr>
          <p:spPr>
            <a:xfrm>
              <a:off x="587746" y="1920"/>
              <a:ext cx="251532" cy="229500"/>
            </a:xfrm>
            <a:custGeom>
              <a:rect b="b" l="l" r="r" t="t"/>
              <a:pathLst>
                <a:path extrusionOk="0" h="21600" w="21600">
                  <a:moveTo>
                    <a:pt x="13280" y="5322"/>
                  </a:moveTo>
                  <a:cubicBezTo>
                    <a:pt x="13280" y="5037"/>
                    <a:pt x="13494" y="4802"/>
                    <a:pt x="13754" y="4802"/>
                  </a:cubicBezTo>
                  <a:lnTo>
                    <a:pt x="20849" y="4802"/>
                  </a:lnTo>
                  <a:cubicBezTo>
                    <a:pt x="21269" y="4802"/>
                    <a:pt x="21600" y="4420"/>
                    <a:pt x="21600" y="3979"/>
                  </a:cubicBezTo>
                  <a:lnTo>
                    <a:pt x="21600" y="823"/>
                  </a:lnTo>
                  <a:cubicBezTo>
                    <a:pt x="21600" y="363"/>
                    <a:pt x="21251" y="0"/>
                    <a:pt x="20849" y="0"/>
                  </a:cubicBezTo>
                  <a:lnTo>
                    <a:pt x="751" y="0"/>
                  </a:lnTo>
                  <a:cubicBezTo>
                    <a:pt x="331" y="0"/>
                    <a:pt x="0" y="382"/>
                    <a:pt x="0" y="823"/>
                  </a:cubicBezTo>
                  <a:lnTo>
                    <a:pt x="0" y="3979"/>
                  </a:lnTo>
                  <a:cubicBezTo>
                    <a:pt x="0" y="4449"/>
                    <a:pt x="349" y="4802"/>
                    <a:pt x="751" y="4802"/>
                  </a:cubicBezTo>
                  <a:lnTo>
                    <a:pt x="7846" y="4802"/>
                  </a:lnTo>
                  <a:cubicBezTo>
                    <a:pt x="8106" y="4802"/>
                    <a:pt x="8311" y="5037"/>
                    <a:pt x="8311" y="5322"/>
                  </a:cubicBezTo>
                  <a:lnTo>
                    <a:pt x="8311" y="20777"/>
                  </a:lnTo>
                  <a:cubicBezTo>
                    <a:pt x="8311" y="21237"/>
                    <a:pt x="8669" y="21600"/>
                    <a:pt x="9062" y="21600"/>
                  </a:cubicBezTo>
                  <a:lnTo>
                    <a:pt x="12529" y="21600"/>
                  </a:lnTo>
                  <a:cubicBezTo>
                    <a:pt x="12958" y="21600"/>
                    <a:pt x="13280" y="21208"/>
                    <a:pt x="13280" y="20777"/>
                  </a:cubicBezTo>
                  <a:lnTo>
                    <a:pt x="13280" y="5322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56"/>
            <p:cNvSpPr/>
            <p:nvPr/>
          </p:nvSpPr>
          <p:spPr>
            <a:xfrm>
              <a:off x="0" y="0"/>
              <a:ext cx="275400" cy="233335"/>
            </a:xfrm>
            <a:custGeom>
              <a:rect b="b" l="l" r="r" t="t"/>
              <a:pathLst>
                <a:path extrusionOk="0" h="21280" w="21600">
                  <a:moveTo>
                    <a:pt x="16741" y="13284"/>
                  </a:moveTo>
                  <a:cubicBezTo>
                    <a:pt x="16888" y="13284"/>
                    <a:pt x="17043" y="13132"/>
                    <a:pt x="17043" y="12933"/>
                  </a:cubicBezTo>
                  <a:lnTo>
                    <a:pt x="17043" y="989"/>
                  </a:lnTo>
                  <a:cubicBezTo>
                    <a:pt x="17043" y="543"/>
                    <a:pt x="17362" y="191"/>
                    <a:pt x="17729" y="191"/>
                  </a:cubicBezTo>
                  <a:lnTo>
                    <a:pt x="20914" y="191"/>
                  </a:lnTo>
                  <a:cubicBezTo>
                    <a:pt x="21298" y="191"/>
                    <a:pt x="21600" y="562"/>
                    <a:pt x="21600" y="989"/>
                  </a:cubicBezTo>
                  <a:lnTo>
                    <a:pt x="21600" y="18307"/>
                  </a:lnTo>
                  <a:cubicBezTo>
                    <a:pt x="21600" y="20073"/>
                    <a:pt x="21004" y="20842"/>
                    <a:pt x="20424" y="21136"/>
                  </a:cubicBezTo>
                  <a:cubicBezTo>
                    <a:pt x="19844" y="21440"/>
                    <a:pt x="18088" y="21317"/>
                    <a:pt x="17019" y="20244"/>
                  </a:cubicBezTo>
                  <a:cubicBezTo>
                    <a:pt x="15973" y="19171"/>
                    <a:pt x="5627" y="8708"/>
                    <a:pt x="5627" y="8708"/>
                  </a:cubicBezTo>
                  <a:cubicBezTo>
                    <a:pt x="5627" y="8708"/>
                    <a:pt x="5030" y="8081"/>
                    <a:pt x="4990" y="8034"/>
                  </a:cubicBezTo>
                  <a:cubicBezTo>
                    <a:pt x="4941" y="7986"/>
                    <a:pt x="4883" y="7958"/>
                    <a:pt x="4834" y="7958"/>
                  </a:cubicBezTo>
                  <a:cubicBezTo>
                    <a:pt x="4687" y="7958"/>
                    <a:pt x="4581" y="8081"/>
                    <a:pt x="4581" y="8252"/>
                  </a:cubicBezTo>
                  <a:lnTo>
                    <a:pt x="4581" y="20272"/>
                  </a:lnTo>
                  <a:cubicBezTo>
                    <a:pt x="4581" y="20718"/>
                    <a:pt x="4263" y="21070"/>
                    <a:pt x="3895" y="21070"/>
                  </a:cubicBezTo>
                  <a:lnTo>
                    <a:pt x="686" y="21070"/>
                  </a:lnTo>
                  <a:cubicBezTo>
                    <a:pt x="302" y="21070"/>
                    <a:pt x="0" y="20690"/>
                    <a:pt x="0" y="20272"/>
                  </a:cubicBezTo>
                  <a:lnTo>
                    <a:pt x="0" y="2983"/>
                  </a:lnTo>
                  <a:cubicBezTo>
                    <a:pt x="0" y="1217"/>
                    <a:pt x="596" y="438"/>
                    <a:pt x="1176" y="144"/>
                  </a:cubicBezTo>
                  <a:cubicBezTo>
                    <a:pt x="1756" y="-160"/>
                    <a:pt x="3512" y="-37"/>
                    <a:pt x="4581" y="1036"/>
                  </a:cubicBezTo>
                  <a:cubicBezTo>
                    <a:pt x="5651" y="2109"/>
                    <a:pt x="15973" y="12591"/>
                    <a:pt x="15973" y="12591"/>
                  </a:cubicBezTo>
                  <a:cubicBezTo>
                    <a:pt x="15973" y="12591"/>
                    <a:pt x="16504" y="13132"/>
                    <a:pt x="16529" y="13189"/>
                  </a:cubicBezTo>
                  <a:cubicBezTo>
                    <a:pt x="16594" y="13237"/>
                    <a:pt x="16659" y="13284"/>
                    <a:pt x="16741" y="13284"/>
                  </a:cubicBez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56"/>
            <p:cNvSpPr/>
            <p:nvPr/>
          </p:nvSpPr>
          <p:spPr>
            <a:xfrm>
              <a:off x="1126821" y="0"/>
              <a:ext cx="274968" cy="233335"/>
            </a:xfrm>
            <a:custGeom>
              <a:rect b="b" l="l" r="r" t="t"/>
              <a:pathLst>
                <a:path extrusionOk="0" h="21280" w="21600">
                  <a:moveTo>
                    <a:pt x="16736" y="13284"/>
                  </a:moveTo>
                  <a:cubicBezTo>
                    <a:pt x="16907" y="13284"/>
                    <a:pt x="17038" y="13132"/>
                    <a:pt x="17038" y="12933"/>
                  </a:cubicBezTo>
                  <a:lnTo>
                    <a:pt x="17038" y="989"/>
                  </a:lnTo>
                  <a:cubicBezTo>
                    <a:pt x="17038" y="543"/>
                    <a:pt x="17357" y="191"/>
                    <a:pt x="17725" y="191"/>
                  </a:cubicBezTo>
                  <a:lnTo>
                    <a:pt x="20921" y="191"/>
                  </a:lnTo>
                  <a:cubicBezTo>
                    <a:pt x="21306" y="191"/>
                    <a:pt x="21600" y="562"/>
                    <a:pt x="21600" y="989"/>
                  </a:cubicBezTo>
                  <a:lnTo>
                    <a:pt x="21600" y="18307"/>
                  </a:lnTo>
                  <a:cubicBezTo>
                    <a:pt x="21600" y="20073"/>
                    <a:pt x="21003" y="20842"/>
                    <a:pt x="20423" y="21136"/>
                  </a:cubicBezTo>
                  <a:cubicBezTo>
                    <a:pt x="19842" y="21440"/>
                    <a:pt x="18084" y="21317"/>
                    <a:pt x="17013" y="20244"/>
                  </a:cubicBezTo>
                  <a:cubicBezTo>
                    <a:pt x="15967" y="19171"/>
                    <a:pt x="5617" y="8708"/>
                    <a:pt x="5617" y="8708"/>
                  </a:cubicBezTo>
                  <a:cubicBezTo>
                    <a:pt x="5617" y="8708"/>
                    <a:pt x="5012" y="8081"/>
                    <a:pt x="4971" y="8034"/>
                  </a:cubicBezTo>
                  <a:cubicBezTo>
                    <a:pt x="4930" y="7986"/>
                    <a:pt x="4864" y="7958"/>
                    <a:pt x="4824" y="7958"/>
                  </a:cubicBezTo>
                  <a:cubicBezTo>
                    <a:pt x="4668" y="7958"/>
                    <a:pt x="4562" y="8081"/>
                    <a:pt x="4562" y="8252"/>
                  </a:cubicBezTo>
                  <a:lnTo>
                    <a:pt x="4562" y="20272"/>
                  </a:lnTo>
                  <a:cubicBezTo>
                    <a:pt x="4562" y="20718"/>
                    <a:pt x="4243" y="21070"/>
                    <a:pt x="3875" y="21070"/>
                  </a:cubicBezTo>
                  <a:lnTo>
                    <a:pt x="687" y="21070"/>
                  </a:lnTo>
                  <a:cubicBezTo>
                    <a:pt x="302" y="21070"/>
                    <a:pt x="0" y="20690"/>
                    <a:pt x="0" y="20272"/>
                  </a:cubicBezTo>
                  <a:lnTo>
                    <a:pt x="0" y="2983"/>
                  </a:lnTo>
                  <a:cubicBezTo>
                    <a:pt x="0" y="1217"/>
                    <a:pt x="597" y="438"/>
                    <a:pt x="1177" y="144"/>
                  </a:cubicBezTo>
                  <a:cubicBezTo>
                    <a:pt x="1758" y="-160"/>
                    <a:pt x="3516" y="-37"/>
                    <a:pt x="4587" y="1036"/>
                  </a:cubicBezTo>
                  <a:cubicBezTo>
                    <a:pt x="5633" y="2109"/>
                    <a:pt x="15992" y="12591"/>
                    <a:pt x="15992" y="12591"/>
                  </a:cubicBezTo>
                  <a:cubicBezTo>
                    <a:pt x="15992" y="12591"/>
                    <a:pt x="16482" y="13132"/>
                    <a:pt x="16523" y="13189"/>
                  </a:cubicBezTo>
                  <a:cubicBezTo>
                    <a:pt x="16588" y="13237"/>
                    <a:pt x="16654" y="13284"/>
                    <a:pt x="16736" y="13284"/>
                  </a:cubicBez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6"/>
            <p:cNvSpPr/>
            <p:nvPr/>
          </p:nvSpPr>
          <p:spPr>
            <a:xfrm>
              <a:off x="1420694" y="1920"/>
              <a:ext cx="58212" cy="229500"/>
            </a:xfrm>
            <a:custGeom>
              <a:rect b="b" l="l" r="r" t="t"/>
              <a:pathLst>
                <a:path extrusionOk="0" h="21600" w="21600">
                  <a:moveTo>
                    <a:pt x="0" y="823"/>
                  </a:moveTo>
                  <a:cubicBezTo>
                    <a:pt x="0" y="363"/>
                    <a:pt x="1546" y="0"/>
                    <a:pt x="3246" y="0"/>
                  </a:cubicBezTo>
                  <a:lnTo>
                    <a:pt x="18354" y="0"/>
                  </a:lnTo>
                  <a:cubicBezTo>
                    <a:pt x="20170" y="0"/>
                    <a:pt x="21600" y="382"/>
                    <a:pt x="21600" y="823"/>
                  </a:cubicBezTo>
                  <a:lnTo>
                    <a:pt x="21600" y="20777"/>
                  </a:lnTo>
                  <a:cubicBezTo>
                    <a:pt x="21600" y="21237"/>
                    <a:pt x="20054" y="21600"/>
                    <a:pt x="18354" y="21600"/>
                  </a:cubicBezTo>
                  <a:lnTo>
                    <a:pt x="3246" y="21600"/>
                  </a:lnTo>
                  <a:cubicBezTo>
                    <a:pt x="1430" y="21600"/>
                    <a:pt x="0" y="21208"/>
                    <a:pt x="0" y="20777"/>
                  </a:cubicBezTo>
                  <a:lnTo>
                    <a:pt x="0" y="823"/>
                  </a:lnTo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6"/>
            <p:cNvSpPr/>
            <p:nvPr/>
          </p:nvSpPr>
          <p:spPr>
            <a:xfrm>
              <a:off x="761315" y="1002"/>
              <a:ext cx="346140" cy="230850"/>
            </a:xfrm>
            <a:custGeom>
              <a:rect b="b" l="l" r="r" t="t"/>
              <a:pathLst>
                <a:path extrusionOk="0" h="21600" w="21600">
                  <a:moveTo>
                    <a:pt x="12552" y="1374"/>
                  </a:moveTo>
                  <a:cubicBezTo>
                    <a:pt x="12162" y="536"/>
                    <a:pt x="11531" y="0"/>
                    <a:pt x="10803" y="0"/>
                  </a:cubicBezTo>
                  <a:cubicBezTo>
                    <a:pt x="10069" y="0"/>
                    <a:pt x="9425" y="556"/>
                    <a:pt x="9048" y="1374"/>
                  </a:cubicBezTo>
                  <a:lnTo>
                    <a:pt x="85" y="20762"/>
                  </a:lnTo>
                  <a:cubicBezTo>
                    <a:pt x="33" y="20840"/>
                    <a:pt x="0" y="20966"/>
                    <a:pt x="0" y="21093"/>
                  </a:cubicBezTo>
                  <a:cubicBezTo>
                    <a:pt x="0" y="21376"/>
                    <a:pt x="156" y="21600"/>
                    <a:pt x="345" y="21600"/>
                  </a:cubicBezTo>
                  <a:lnTo>
                    <a:pt x="3614" y="21600"/>
                  </a:lnTo>
                  <a:cubicBezTo>
                    <a:pt x="3731" y="21600"/>
                    <a:pt x="3855" y="21503"/>
                    <a:pt x="3907" y="21347"/>
                  </a:cubicBezTo>
                  <a:lnTo>
                    <a:pt x="6221" y="16327"/>
                  </a:lnTo>
                  <a:cubicBezTo>
                    <a:pt x="6273" y="16142"/>
                    <a:pt x="6390" y="16044"/>
                    <a:pt x="6526" y="16044"/>
                  </a:cubicBezTo>
                  <a:lnTo>
                    <a:pt x="15074" y="16044"/>
                  </a:lnTo>
                  <a:cubicBezTo>
                    <a:pt x="15210" y="16044"/>
                    <a:pt x="15334" y="16171"/>
                    <a:pt x="15379" y="16327"/>
                  </a:cubicBezTo>
                  <a:lnTo>
                    <a:pt x="17700" y="21347"/>
                  </a:lnTo>
                  <a:cubicBezTo>
                    <a:pt x="17752" y="21503"/>
                    <a:pt x="17869" y="21600"/>
                    <a:pt x="17992" y="21600"/>
                  </a:cubicBezTo>
                  <a:lnTo>
                    <a:pt x="21262" y="21600"/>
                  </a:lnTo>
                  <a:cubicBezTo>
                    <a:pt x="21450" y="21600"/>
                    <a:pt x="21600" y="21376"/>
                    <a:pt x="21600" y="21093"/>
                  </a:cubicBezTo>
                  <a:cubicBezTo>
                    <a:pt x="21587" y="20966"/>
                    <a:pt x="21548" y="20840"/>
                    <a:pt x="21515" y="20762"/>
                  </a:cubicBezTo>
                  <a:lnTo>
                    <a:pt x="12552" y="1374"/>
                  </a:lnTo>
                  <a:close/>
                  <a:moveTo>
                    <a:pt x="8951" y="11239"/>
                  </a:moveTo>
                  <a:cubicBezTo>
                    <a:pt x="8827" y="11239"/>
                    <a:pt x="8743" y="11112"/>
                    <a:pt x="8743" y="10936"/>
                  </a:cubicBezTo>
                  <a:cubicBezTo>
                    <a:pt x="8743" y="10858"/>
                    <a:pt x="8762" y="10781"/>
                    <a:pt x="8795" y="10732"/>
                  </a:cubicBezTo>
                  <a:lnTo>
                    <a:pt x="10615" y="6794"/>
                  </a:lnTo>
                  <a:lnTo>
                    <a:pt x="10654" y="6745"/>
                  </a:lnTo>
                  <a:lnTo>
                    <a:pt x="10686" y="6687"/>
                  </a:lnTo>
                  <a:cubicBezTo>
                    <a:pt x="10706" y="6667"/>
                    <a:pt x="10738" y="6667"/>
                    <a:pt x="10771" y="6667"/>
                  </a:cubicBezTo>
                  <a:lnTo>
                    <a:pt x="10803" y="6667"/>
                  </a:lnTo>
                  <a:cubicBezTo>
                    <a:pt x="10842" y="6667"/>
                    <a:pt x="10855" y="6667"/>
                    <a:pt x="10888" y="6687"/>
                  </a:cubicBezTo>
                  <a:cubicBezTo>
                    <a:pt x="10907" y="6687"/>
                    <a:pt x="10907" y="6716"/>
                    <a:pt x="10927" y="6745"/>
                  </a:cubicBezTo>
                  <a:cubicBezTo>
                    <a:pt x="10940" y="6765"/>
                    <a:pt x="10959" y="6765"/>
                    <a:pt x="10959" y="6794"/>
                  </a:cubicBezTo>
                  <a:lnTo>
                    <a:pt x="12773" y="10732"/>
                  </a:lnTo>
                  <a:cubicBezTo>
                    <a:pt x="12812" y="10781"/>
                    <a:pt x="12825" y="10858"/>
                    <a:pt x="12825" y="10936"/>
                  </a:cubicBezTo>
                  <a:cubicBezTo>
                    <a:pt x="12844" y="11112"/>
                    <a:pt x="12760" y="11239"/>
                    <a:pt x="12636" y="11239"/>
                  </a:cubicBezTo>
                  <a:lnTo>
                    <a:pt x="8951" y="11239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1E1E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56"/>
          <p:cNvSpPr txBox="1"/>
          <p:nvPr/>
        </p:nvSpPr>
        <p:spPr>
          <a:xfrm>
            <a:off x="3219064" y="3191574"/>
            <a:ext cx="270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Manish Mishra &lt;</a:t>
            </a:r>
            <a:r>
              <a:rPr b="0" i="0" lang="en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manish.mishra@nutanix.com</a:t>
            </a:r>
            <a:r>
              <a:rPr b="0" i="0" lang="en" sz="10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Shivam Kumar &lt;</a:t>
            </a:r>
            <a:r>
              <a:rPr b="0" i="0" lang="en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shivam.kumar1@nutanix.com</a:t>
            </a:r>
            <a:r>
              <a:rPr b="0" i="0" lang="en" sz="10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5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Design and Implementation</a:t>
            </a:r>
            <a:endParaRPr sz="1800"/>
          </a:p>
        </p:txBody>
      </p:sp>
      <p:sp>
        <p:nvSpPr>
          <p:cNvPr id="765" name="Google Shape;765;p65"/>
          <p:cNvSpPr txBox="1"/>
          <p:nvPr>
            <p:ph idx="1" type="body"/>
          </p:nvPr>
        </p:nvSpPr>
        <p:spPr>
          <a:xfrm>
            <a:off x="457200" y="1028700"/>
            <a:ext cx="8229600" cy="31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 do we deal with skewed cases (some vCPUs are just writing, some are just reading)?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Quota is added to a common pool if not consumed by the vCPU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Common pool is fairly accessible to all vCPUs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Common pool can be consumed from only when: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the vCPU has used its dirty quota for the current window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the vCPU needs more quota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6" name="Google Shape;766;p65"/>
          <p:cNvSpPr txBox="1"/>
          <p:nvPr>
            <p:ph idx="12" type="sldNum"/>
          </p:nvPr>
        </p:nvSpPr>
        <p:spPr>
          <a:xfrm>
            <a:off x="8557534" y="295153"/>
            <a:ext cx="29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767" name="Google Shape;767;p65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6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Design and Implementation</a:t>
            </a:r>
            <a:endParaRPr sz="1800"/>
          </a:p>
        </p:txBody>
      </p:sp>
      <p:sp>
        <p:nvSpPr>
          <p:cNvPr id="774" name="Google Shape;774;p66"/>
          <p:cNvSpPr txBox="1"/>
          <p:nvPr>
            <p:ph idx="12" type="sldNum"/>
          </p:nvPr>
        </p:nvSpPr>
        <p:spPr>
          <a:xfrm>
            <a:off x="8557534" y="295153"/>
            <a:ext cx="29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81061"/>
            <a:ext cx="57150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66"/>
          <p:cNvSpPr txBox="1"/>
          <p:nvPr/>
        </p:nvSpPr>
        <p:spPr>
          <a:xfrm>
            <a:off x="6516325" y="672225"/>
            <a:ext cx="241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Cumulative value of </a:t>
            </a:r>
            <a:b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dirty quota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7" name="Google Shape;777;p66"/>
          <p:cNvSpPr txBox="1"/>
          <p:nvPr/>
        </p:nvSpPr>
        <p:spPr>
          <a:xfrm>
            <a:off x="6516325" y="1274250"/>
            <a:ext cx="251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Number of pages </a:t>
            </a:r>
            <a:b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dirtied by the given vCPU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8" name="Google Shape;778;p66"/>
          <p:cNvSpPr/>
          <p:nvPr/>
        </p:nvSpPr>
        <p:spPr>
          <a:xfrm>
            <a:off x="6248400" y="820950"/>
            <a:ext cx="250800" cy="196200"/>
          </a:xfrm>
          <a:prstGeom prst="rect">
            <a:avLst/>
          </a:prstGeom>
          <a:solidFill>
            <a:srgbClr val="034EA2"/>
          </a:solidFill>
          <a:ln cap="flat" cmpd="sng" w="9525">
            <a:solidFill>
              <a:srgbClr val="4D4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66"/>
          <p:cNvSpPr/>
          <p:nvPr/>
        </p:nvSpPr>
        <p:spPr>
          <a:xfrm>
            <a:off x="6248400" y="1429500"/>
            <a:ext cx="250800" cy="196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D4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66"/>
          <p:cNvSpPr txBox="1"/>
          <p:nvPr/>
        </p:nvSpPr>
        <p:spPr>
          <a:xfrm>
            <a:off x="6440275" y="1972450"/>
            <a:ext cx="227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352 pages?</a:t>
            </a:r>
            <a:b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Assume Network Throughput = 220 MBps, NUM_VCPUS = 8</a:t>
            </a:r>
            <a:endParaRPr b="1">
              <a:solidFill>
                <a:srgbClr val="B0D2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1" name="Google Shape;781;p66"/>
          <p:cNvSpPr txBox="1"/>
          <p:nvPr/>
        </p:nvSpPr>
        <p:spPr>
          <a:xfrm>
            <a:off x="6440275" y="2699750"/>
            <a:ext cx="2274000" cy="708000"/>
          </a:xfrm>
          <a:prstGeom prst="rect">
            <a:avLst/>
          </a:prstGeom>
          <a:noFill/>
          <a:ln cap="flat" cmpd="sng" w="9525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0D235"/>
                </a:solidFill>
                <a:latin typeface="Montserrat"/>
                <a:ea typeface="Montserrat"/>
                <a:cs typeface="Montserrat"/>
                <a:sym typeface="Montserrat"/>
              </a:rPr>
              <a:t>Dirty Rate Limit = </a:t>
            </a:r>
            <a:r>
              <a:rPr b="1"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Network Throughput / X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>
                <a:solidFill>
                  <a:srgbClr val="89898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= </a:t>
            </a:r>
            <a:r>
              <a:rPr lang="en" sz="1000">
                <a:solidFill>
                  <a:srgbClr val="89898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220 MBps / 2 = 110 MBps</a:t>
            </a:r>
            <a:endParaRPr>
              <a:solidFill>
                <a:srgbClr val="89898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82" name="Google Shape;782;p66"/>
          <p:cNvSpPr txBox="1"/>
          <p:nvPr/>
        </p:nvSpPr>
        <p:spPr>
          <a:xfrm>
            <a:off x="6440275" y="3518625"/>
            <a:ext cx="2274000" cy="985200"/>
          </a:xfrm>
          <a:prstGeom prst="rect">
            <a:avLst/>
          </a:prstGeom>
          <a:noFill/>
          <a:ln cap="flat" cmpd="sng" w="9525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0D235"/>
                </a:solidFill>
                <a:latin typeface="Montserrat"/>
                <a:ea typeface="Montserrat"/>
                <a:cs typeface="Montserrat"/>
                <a:sym typeface="Montserrat"/>
              </a:rPr>
              <a:t>Dirty Quota = </a:t>
            </a:r>
            <a:r>
              <a:rPr b="1" lang="en" sz="1000">
                <a:solidFill>
                  <a:srgbClr val="B0D235"/>
                </a:solidFill>
                <a:latin typeface="Montserrat"/>
                <a:ea typeface="Montserrat"/>
                <a:cs typeface="Montserrat"/>
                <a:sym typeface="Montserrat"/>
              </a:rPr>
              <a:t>(Dirty Rate Limit x Time Window) / NUM_VCPUS</a:t>
            </a:r>
            <a:r>
              <a:rPr lang="en" sz="1000">
                <a:solidFill>
                  <a:srgbClr val="B0D2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>
                <a:solidFill>
                  <a:srgbClr val="89898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=</a:t>
            </a:r>
            <a:r>
              <a:rPr lang="en" sz="1000">
                <a:solidFill>
                  <a:srgbClr val="89898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(110 MBps x 100 ms) / 8 vCPUs = 1408 KB/vCPU = (1408/4) pages/vCPU</a:t>
            </a:r>
            <a:r>
              <a:rPr lang="en" sz="1200">
                <a:solidFill>
                  <a:srgbClr val="89898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>
                <a:solidFill>
                  <a:srgbClr val="89898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= 352 pages/vCPU</a:t>
            </a:r>
            <a:endParaRPr sz="1000">
              <a:solidFill>
                <a:srgbClr val="89898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83" name="Google Shape;783;p66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7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Results</a:t>
            </a:r>
            <a:endParaRPr sz="1800"/>
          </a:p>
        </p:txBody>
      </p:sp>
      <p:sp>
        <p:nvSpPr>
          <p:cNvPr id="789" name="Google Shape;789;p67"/>
          <p:cNvSpPr txBox="1"/>
          <p:nvPr>
            <p:ph idx="12" type="sldNum"/>
          </p:nvPr>
        </p:nvSpPr>
        <p:spPr>
          <a:xfrm>
            <a:off x="8553432" y="295175"/>
            <a:ext cx="294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790" name="Google Shape;790;p67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100"/>
          </a:p>
        </p:txBody>
      </p:sp>
      <p:sp>
        <p:nvSpPr>
          <p:cNvPr id="791" name="Google Shape;791;p67"/>
          <p:cNvSpPr txBox="1"/>
          <p:nvPr/>
        </p:nvSpPr>
        <p:spPr>
          <a:xfrm>
            <a:off x="361625" y="981575"/>
            <a:ext cx="7968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Benchmark results for convergence and total migration time</a:t>
            </a:r>
            <a:endParaRPr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67"/>
          <p:cNvSpPr txBox="1"/>
          <p:nvPr/>
        </p:nvSpPr>
        <p:spPr>
          <a:xfrm>
            <a:off x="6485400" y="894200"/>
            <a:ext cx="2363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n: x; m: y; l: z;</a:t>
            </a: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b: p;</a:t>
            </a: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 means x threads dirtying y GB of memory at the rate of z MBps and network bandwidth is p MBps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93" name="Google Shape;793;p67"/>
          <p:cNvSpPr txBox="1"/>
          <p:nvPr/>
        </p:nvSpPr>
        <p:spPr>
          <a:xfrm>
            <a:off x="130600" y="4177700"/>
            <a:ext cx="73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Reduced By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794" name="Google Shape;794;p67"/>
          <p:cNvGraphicFramePr/>
          <p:nvPr/>
        </p:nvGraphicFramePr>
        <p:xfrm>
          <a:off x="1615125" y="419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{311E5134-15A7-419D-B22D-1A7EE6EA5244}</a:tableStyleId>
              </a:tblPr>
              <a:tblGrid>
                <a:gridCol w="974125"/>
                <a:gridCol w="950475"/>
                <a:gridCol w="916800"/>
              </a:tblGrid>
              <a:tr h="33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56.02%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31.35%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0.26</a:t>
                      </a:r>
                      <a:r>
                        <a:rPr lang="en" sz="1000"/>
                        <a:t>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5" name="Google Shape;795;p67"/>
          <p:cNvGraphicFramePr/>
          <p:nvPr/>
        </p:nvGraphicFramePr>
        <p:xfrm>
          <a:off x="5473413" y="419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{311E5134-15A7-419D-B22D-1A7EE6EA5244}</a:tableStyleId>
              </a:tblPr>
              <a:tblGrid>
                <a:gridCol w="1011975"/>
                <a:gridCol w="987400"/>
                <a:gridCol w="952425"/>
              </a:tblGrid>
              <a:tr h="33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42.59%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68.38%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71.63%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96" name="Google Shape;796;p6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22775"/>
            <a:ext cx="4067550" cy="204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725" y="1822775"/>
            <a:ext cx="4067550" cy="201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8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Results</a:t>
            </a:r>
            <a:endParaRPr sz="1800"/>
          </a:p>
        </p:txBody>
      </p:sp>
      <p:sp>
        <p:nvSpPr>
          <p:cNvPr id="803" name="Google Shape;803;p68"/>
          <p:cNvSpPr txBox="1"/>
          <p:nvPr>
            <p:ph idx="12" type="sldNum"/>
          </p:nvPr>
        </p:nvSpPr>
        <p:spPr>
          <a:xfrm>
            <a:off x="8576410" y="295175"/>
            <a:ext cx="27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804" name="Google Shape;804;p68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100"/>
          </a:p>
        </p:txBody>
      </p:sp>
      <p:sp>
        <p:nvSpPr>
          <p:cNvPr id="805" name="Google Shape;805;p68"/>
          <p:cNvSpPr txBox="1"/>
          <p:nvPr/>
        </p:nvSpPr>
        <p:spPr>
          <a:xfrm>
            <a:off x="361625" y="981575"/>
            <a:ext cx="7968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Benchmark results for convergence and total migration time</a:t>
            </a:r>
            <a:endParaRPr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6" name="Google Shape;806;p68"/>
          <p:cNvSpPr txBox="1"/>
          <p:nvPr/>
        </p:nvSpPr>
        <p:spPr>
          <a:xfrm>
            <a:off x="6485400" y="894200"/>
            <a:ext cx="236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n: x; m: y; l: z;</a:t>
            </a: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 means x threads dirtying y GB of memory at the rate of z MBps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07" name="Google Shape;807;p68"/>
          <p:cNvSpPr txBox="1"/>
          <p:nvPr/>
        </p:nvSpPr>
        <p:spPr>
          <a:xfrm>
            <a:off x="130600" y="4177700"/>
            <a:ext cx="73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Reduced By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808" name="Google Shape;808;p68"/>
          <p:cNvGraphicFramePr/>
          <p:nvPr/>
        </p:nvGraphicFramePr>
        <p:xfrm>
          <a:off x="1569888" y="42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{311E5134-15A7-419D-B22D-1A7EE6EA5244}</a:tableStyleId>
              </a:tblPr>
              <a:tblGrid>
                <a:gridCol w="987025"/>
                <a:gridCol w="963075"/>
                <a:gridCol w="928925"/>
              </a:tblGrid>
              <a:tr h="33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0.50%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68.56%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67.55%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9" name="Google Shape;809;p68"/>
          <p:cNvGraphicFramePr/>
          <p:nvPr/>
        </p:nvGraphicFramePr>
        <p:xfrm>
          <a:off x="5780413" y="42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{311E5134-15A7-419D-B22D-1A7EE6EA5244}</a:tableStyleId>
              </a:tblPr>
              <a:tblGrid>
                <a:gridCol w="1335875"/>
                <a:gridCol w="1288500"/>
              </a:tblGrid>
              <a:tr h="33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63.40%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70.83%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10" name="Google Shape;810;p6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50" y="1822775"/>
            <a:ext cx="4063050" cy="20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900" y="1822775"/>
            <a:ext cx="3843750" cy="2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9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Results</a:t>
            </a:r>
            <a:endParaRPr sz="1800"/>
          </a:p>
        </p:txBody>
      </p:sp>
      <p:sp>
        <p:nvSpPr>
          <p:cNvPr id="817" name="Google Shape;817;p69"/>
          <p:cNvSpPr txBox="1"/>
          <p:nvPr>
            <p:ph idx="12" type="sldNum"/>
          </p:nvPr>
        </p:nvSpPr>
        <p:spPr>
          <a:xfrm>
            <a:off x="8569008" y="295175"/>
            <a:ext cx="279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818" name="Google Shape;818;p69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100"/>
          </a:p>
        </p:txBody>
      </p:sp>
      <p:sp>
        <p:nvSpPr>
          <p:cNvPr id="819" name="Google Shape;819;p69"/>
          <p:cNvSpPr txBox="1"/>
          <p:nvPr/>
        </p:nvSpPr>
        <p:spPr>
          <a:xfrm>
            <a:off x="361625" y="981575"/>
            <a:ext cx="7968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Benchmark results for convergence and total migration time</a:t>
            </a:r>
            <a:endParaRPr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0" name="Google Shape;820;p69"/>
          <p:cNvSpPr txBox="1"/>
          <p:nvPr/>
        </p:nvSpPr>
        <p:spPr>
          <a:xfrm>
            <a:off x="6485400" y="894200"/>
            <a:ext cx="236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n: x; m: y; l: z;</a:t>
            </a: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 means x threads dirtying y GB of memory at the rate of z MBps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21" name="Google Shape;821;p6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225" y="1670375"/>
            <a:ext cx="3931900" cy="2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25" y="1670375"/>
            <a:ext cx="4415375" cy="26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9"/>
          <p:cNvSpPr txBox="1"/>
          <p:nvPr/>
        </p:nvSpPr>
        <p:spPr>
          <a:xfrm rot="-5400000">
            <a:off x="6693789" y="2320050"/>
            <a:ext cx="139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Migration Didn’t Converge</a:t>
            </a:r>
            <a:endParaRPr b="1" sz="10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4" name="Google Shape;824;p69"/>
          <p:cNvSpPr txBox="1"/>
          <p:nvPr/>
        </p:nvSpPr>
        <p:spPr>
          <a:xfrm rot="-5400000">
            <a:off x="5267501" y="2320050"/>
            <a:ext cx="139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Migration Didn’t Converge</a:t>
            </a:r>
            <a:endParaRPr b="1" sz="10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5" name="Google Shape;825;p69"/>
          <p:cNvSpPr txBox="1"/>
          <p:nvPr/>
        </p:nvSpPr>
        <p:spPr>
          <a:xfrm rot="-5400000">
            <a:off x="2381814" y="2325450"/>
            <a:ext cx="139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Migration Didn’t Converge</a:t>
            </a:r>
            <a:endParaRPr b="1" sz="10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6" name="Google Shape;826;p69"/>
          <p:cNvSpPr txBox="1"/>
          <p:nvPr/>
        </p:nvSpPr>
        <p:spPr>
          <a:xfrm rot="-5400000">
            <a:off x="753064" y="2325450"/>
            <a:ext cx="139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Migration Didn’t Converge</a:t>
            </a:r>
            <a:endParaRPr b="1" sz="10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0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Results</a:t>
            </a:r>
            <a:endParaRPr sz="1800"/>
          </a:p>
        </p:txBody>
      </p:sp>
      <p:sp>
        <p:nvSpPr>
          <p:cNvPr id="832" name="Google Shape;832;p70"/>
          <p:cNvSpPr txBox="1"/>
          <p:nvPr>
            <p:ph idx="12" type="sldNum"/>
          </p:nvPr>
        </p:nvSpPr>
        <p:spPr>
          <a:xfrm>
            <a:off x="8589957" y="295174"/>
            <a:ext cx="25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833" name="Google Shape;833;p70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100"/>
          </a:p>
        </p:txBody>
      </p:sp>
      <p:pic>
        <p:nvPicPr>
          <p:cNvPr id="834" name="Google Shape;83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0625" y="835611"/>
            <a:ext cx="5126182" cy="354759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70"/>
          <p:cNvSpPr txBox="1"/>
          <p:nvPr/>
        </p:nvSpPr>
        <p:spPr>
          <a:xfrm>
            <a:off x="457200" y="2202650"/>
            <a:ext cx="27624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  <a:t>Scenario</a:t>
            </a:r>
            <a:br>
              <a:rPr b="1" lang="en" sz="1000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000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000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  <a:t>VM: </a:t>
            </a:r>
            <a:r>
              <a:rPr lang="en" sz="1000">
                <a:solidFill>
                  <a:srgbClr val="4C4C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128 GB memory, 32 vCPUs, 128 MBps network bandwidth</a:t>
            </a:r>
            <a:endParaRPr sz="1000">
              <a:solidFill>
                <a:srgbClr val="4C4C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C4C4E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Workload:</a:t>
            </a:r>
            <a:endParaRPr b="1" sz="1000">
              <a:solidFill>
                <a:srgbClr val="4C4C4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C4C4E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Dirtying 62 GiB with 7/16 CPUs (limited at ~3500 MB/s),</a:t>
            </a:r>
            <a:endParaRPr sz="1000">
              <a:solidFill>
                <a:srgbClr val="4C4C4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C4C4E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Reading 62 GiB with 7/16 CPUs (limited at ~3500 MB/s)</a:t>
            </a:r>
            <a:endParaRPr sz="1000">
              <a:solidFill>
                <a:srgbClr val="4C4C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6" name="Google Shape;836;p70"/>
          <p:cNvSpPr txBox="1"/>
          <p:nvPr/>
        </p:nvSpPr>
        <p:spPr>
          <a:xfrm>
            <a:off x="361625" y="981575"/>
            <a:ext cx="7968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Comparing guest performance in</a:t>
            </a:r>
            <a:b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terms of write throughput </a:t>
            </a:r>
            <a:endParaRPr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71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Results</a:t>
            </a:r>
            <a:endParaRPr sz="1800"/>
          </a:p>
        </p:txBody>
      </p:sp>
      <p:sp>
        <p:nvSpPr>
          <p:cNvPr id="842" name="Google Shape;842;p71"/>
          <p:cNvSpPr txBox="1"/>
          <p:nvPr>
            <p:ph idx="12" type="sldNum"/>
          </p:nvPr>
        </p:nvSpPr>
        <p:spPr>
          <a:xfrm>
            <a:off x="8589957" y="295174"/>
            <a:ext cx="25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843" name="Google Shape;843;p71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44" name="Google Shape;844;p71"/>
          <p:cNvSpPr txBox="1"/>
          <p:nvPr/>
        </p:nvSpPr>
        <p:spPr>
          <a:xfrm>
            <a:off x="361625" y="981575"/>
            <a:ext cx="7968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Comparing guest performance in</a:t>
            </a:r>
            <a:b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terms of read throughput </a:t>
            </a:r>
            <a:endParaRPr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5" name="Google Shape;84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7375" y="797961"/>
            <a:ext cx="5126182" cy="354759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71"/>
          <p:cNvSpPr txBox="1"/>
          <p:nvPr/>
        </p:nvSpPr>
        <p:spPr>
          <a:xfrm>
            <a:off x="457200" y="2202650"/>
            <a:ext cx="27624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  <a:t>Scenario</a:t>
            </a:r>
            <a:br>
              <a:rPr b="1" lang="en" sz="1000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000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000">
                <a:solidFill>
                  <a:srgbClr val="4C4C4E"/>
                </a:solidFill>
                <a:latin typeface="Montserrat"/>
                <a:ea typeface="Montserrat"/>
                <a:cs typeface="Montserrat"/>
                <a:sym typeface="Montserrat"/>
              </a:rPr>
              <a:t>VM: </a:t>
            </a:r>
            <a:r>
              <a:rPr lang="en" sz="1000">
                <a:solidFill>
                  <a:srgbClr val="4C4C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128 GB memory, 32 vCPUs, 128 MBps network bandwidth</a:t>
            </a:r>
            <a:endParaRPr sz="1000">
              <a:solidFill>
                <a:srgbClr val="4C4C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C4C4E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Workload:</a:t>
            </a:r>
            <a:endParaRPr b="1" sz="1000">
              <a:solidFill>
                <a:srgbClr val="4C4C4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C4C4E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Dirtying 62 GiB with 7/16 CPUs (limited at ~3500 MB/s),</a:t>
            </a:r>
            <a:endParaRPr sz="1000">
              <a:solidFill>
                <a:srgbClr val="4C4C4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C4C4E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Reading 62 GiB with 7/16 CPUs (limited at ~3500 MB/s)</a:t>
            </a:r>
            <a:endParaRPr sz="1000">
              <a:solidFill>
                <a:srgbClr val="4C4C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2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Conclusion </a:t>
            </a:r>
            <a:endParaRPr sz="1800"/>
          </a:p>
        </p:txBody>
      </p:sp>
      <p:sp>
        <p:nvSpPr>
          <p:cNvPr id="852" name="Google Shape;852;p72"/>
          <p:cNvSpPr txBox="1"/>
          <p:nvPr>
            <p:ph idx="12" type="sldNum"/>
          </p:nvPr>
        </p:nvSpPr>
        <p:spPr>
          <a:xfrm>
            <a:off x="8558534" y="295175"/>
            <a:ext cx="289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853" name="Google Shape;853;p72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4" name="Google Shape;854;p72"/>
          <p:cNvSpPr txBox="1"/>
          <p:nvPr/>
        </p:nvSpPr>
        <p:spPr>
          <a:xfrm>
            <a:off x="492150" y="891200"/>
            <a:ext cx="79539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Remarkably improves guest performance during live migration.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Significantly reduces total migration time.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Ensures convergence in 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extremely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write-intensive workloads.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Adaptive to network bandwidth and workload changes.</a:t>
            </a:r>
            <a:endParaRPr sz="16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3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Future Work</a:t>
            </a:r>
            <a:endParaRPr sz="1800"/>
          </a:p>
        </p:txBody>
      </p:sp>
      <p:sp>
        <p:nvSpPr>
          <p:cNvPr id="860" name="Google Shape;860;p73"/>
          <p:cNvSpPr txBox="1"/>
          <p:nvPr>
            <p:ph idx="12" type="sldNum"/>
          </p:nvPr>
        </p:nvSpPr>
        <p:spPr>
          <a:xfrm>
            <a:off x="8558534" y="295175"/>
            <a:ext cx="289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861" name="Google Shape;861;p73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62" name="Google Shape;862;p73"/>
          <p:cNvSpPr txBox="1"/>
          <p:nvPr/>
        </p:nvSpPr>
        <p:spPr>
          <a:xfrm>
            <a:off x="492150" y="714100"/>
            <a:ext cx="7953900" cy="29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Migration failure conditions.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Merging the code. 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Optimising the micro-stun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Experiments on real workloads.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Predictability.</a:t>
            </a:r>
            <a:endParaRPr sz="16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4"/>
          <p:cNvSpPr txBox="1"/>
          <p:nvPr>
            <p:ph type="ctrTitle"/>
          </p:nvPr>
        </p:nvSpPr>
        <p:spPr>
          <a:xfrm>
            <a:off x="1143000" y="2423942"/>
            <a:ext cx="6858000" cy="51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 sz="1100"/>
              <a:t>Thank you</a:t>
            </a:r>
            <a:endParaRPr sz="1100"/>
          </a:p>
        </p:txBody>
      </p:sp>
      <p:sp>
        <p:nvSpPr>
          <p:cNvPr id="868" name="Google Shape;868;p74"/>
          <p:cNvSpPr txBox="1"/>
          <p:nvPr/>
        </p:nvSpPr>
        <p:spPr>
          <a:xfrm>
            <a:off x="561975" y="3386700"/>
            <a:ext cx="305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Manish Mishra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manish.mishra@nutanix.com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69" name="Google Shape;869;p74"/>
          <p:cNvSpPr txBox="1"/>
          <p:nvPr/>
        </p:nvSpPr>
        <p:spPr>
          <a:xfrm>
            <a:off x="6259550" y="3386700"/>
            <a:ext cx="263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Shivam Kumar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shivam.kumar1@nutanix.com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70" name="Google Shape;870;p74"/>
          <p:cNvSpPr txBox="1"/>
          <p:nvPr/>
        </p:nvSpPr>
        <p:spPr>
          <a:xfrm>
            <a:off x="3293725" y="3386700"/>
            <a:ext cx="305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Anurag Madnawat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anurag.madnawat@nutanix.com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7"/>
          <p:cNvSpPr txBox="1"/>
          <p:nvPr>
            <p:ph idx="12" type="sldNum"/>
          </p:nvPr>
        </p:nvSpPr>
        <p:spPr>
          <a:xfrm>
            <a:off x="8549194" y="295175"/>
            <a:ext cx="457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688" name="Google Shape;688;p57"/>
          <p:cNvSpPr txBox="1"/>
          <p:nvPr>
            <p:ph type="title"/>
          </p:nvPr>
        </p:nvSpPr>
        <p:spPr>
          <a:xfrm>
            <a:off x="457199" y="2340918"/>
            <a:ext cx="272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 sz="1800"/>
              <a:t>Agenda</a:t>
            </a:r>
            <a:endParaRPr sz="1800"/>
          </a:p>
        </p:txBody>
      </p:sp>
      <p:sp>
        <p:nvSpPr>
          <p:cNvPr id="689" name="Google Shape;689;p57"/>
          <p:cNvSpPr txBox="1"/>
          <p:nvPr>
            <p:ph idx="1" type="body"/>
          </p:nvPr>
        </p:nvSpPr>
        <p:spPr>
          <a:xfrm>
            <a:off x="4314825" y="5715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 sz="1800"/>
              <a:t>1</a:t>
            </a:r>
            <a:endParaRPr sz="1800"/>
          </a:p>
        </p:txBody>
      </p:sp>
      <p:sp>
        <p:nvSpPr>
          <p:cNvPr id="690" name="Google Shape;690;p57"/>
          <p:cNvSpPr txBox="1"/>
          <p:nvPr>
            <p:ph idx="3" type="body"/>
          </p:nvPr>
        </p:nvSpPr>
        <p:spPr>
          <a:xfrm>
            <a:off x="4314825" y="161925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 sz="1800"/>
              <a:t>2</a:t>
            </a:r>
            <a:endParaRPr sz="1800"/>
          </a:p>
        </p:txBody>
      </p:sp>
      <p:sp>
        <p:nvSpPr>
          <p:cNvPr id="691" name="Google Shape;691;p57"/>
          <p:cNvSpPr txBox="1"/>
          <p:nvPr>
            <p:ph idx="4" type="body"/>
          </p:nvPr>
        </p:nvSpPr>
        <p:spPr>
          <a:xfrm>
            <a:off x="4314825" y="275272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692" name="Google Shape;692;p57"/>
          <p:cNvSpPr txBox="1"/>
          <p:nvPr>
            <p:ph idx="5" type="body"/>
          </p:nvPr>
        </p:nvSpPr>
        <p:spPr>
          <a:xfrm>
            <a:off x="4314825" y="38100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 sz="1800"/>
              <a:t>4</a:t>
            </a:r>
            <a:endParaRPr sz="1800"/>
          </a:p>
        </p:txBody>
      </p:sp>
      <p:sp>
        <p:nvSpPr>
          <p:cNvPr id="693" name="Google Shape;693;p57"/>
          <p:cNvSpPr txBox="1"/>
          <p:nvPr>
            <p:ph idx="6" type="body"/>
          </p:nvPr>
        </p:nvSpPr>
        <p:spPr>
          <a:xfrm>
            <a:off x="5214938" y="571500"/>
            <a:ext cx="34718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Background</a:t>
            </a:r>
            <a:endParaRPr sz="1600"/>
          </a:p>
        </p:txBody>
      </p:sp>
      <p:sp>
        <p:nvSpPr>
          <p:cNvPr id="694" name="Google Shape;694;p57"/>
          <p:cNvSpPr txBox="1"/>
          <p:nvPr>
            <p:ph idx="8" type="body"/>
          </p:nvPr>
        </p:nvSpPr>
        <p:spPr>
          <a:xfrm>
            <a:off x="5163188" y="1619250"/>
            <a:ext cx="3471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Design and Implementation</a:t>
            </a:r>
            <a:endParaRPr sz="1600"/>
          </a:p>
        </p:txBody>
      </p:sp>
      <p:sp>
        <p:nvSpPr>
          <p:cNvPr id="695" name="Google Shape;695;p57"/>
          <p:cNvSpPr txBox="1"/>
          <p:nvPr>
            <p:ph idx="9" type="body"/>
          </p:nvPr>
        </p:nvSpPr>
        <p:spPr>
          <a:xfrm>
            <a:off x="5214938" y="2752725"/>
            <a:ext cx="3471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Results</a:t>
            </a:r>
            <a:endParaRPr sz="1600"/>
          </a:p>
        </p:txBody>
      </p:sp>
      <p:sp>
        <p:nvSpPr>
          <p:cNvPr id="696" name="Google Shape;696;p57"/>
          <p:cNvSpPr txBox="1"/>
          <p:nvPr>
            <p:ph idx="13" type="body"/>
          </p:nvPr>
        </p:nvSpPr>
        <p:spPr>
          <a:xfrm>
            <a:off x="5214938" y="3810000"/>
            <a:ext cx="3471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Conclusion and Future Work</a:t>
            </a:r>
            <a:endParaRPr sz="1600"/>
          </a:p>
        </p:txBody>
      </p:sp>
      <p:sp>
        <p:nvSpPr>
          <p:cNvPr id="697" name="Google Shape;697;p57"/>
          <p:cNvSpPr txBox="1"/>
          <p:nvPr>
            <p:ph idx="11" type="ftr"/>
          </p:nvPr>
        </p:nvSpPr>
        <p:spPr>
          <a:xfrm>
            <a:off x="457200" y="4678225"/>
            <a:ext cx="31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8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Background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03" name="Google Shape;703;p58"/>
          <p:cNvSpPr txBox="1"/>
          <p:nvPr>
            <p:ph idx="12" type="sldNum"/>
          </p:nvPr>
        </p:nvSpPr>
        <p:spPr>
          <a:xfrm>
            <a:off x="8625430" y="295175"/>
            <a:ext cx="222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704" name="Google Shape;704;p58"/>
          <p:cNvPicPr preferRelativeResize="0"/>
          <p:nvPr/>
        </p:nvPicPr>
        <p:blipFill rotWithShape="1">
          <a:blip r:embed="rId4">
            <a:alphaModFix/>
          </a:blip>
          <a:srcRect b="0" l="0" r="36780" t="0"/>
          <a:stretch/>
        </p:blipFill>
        <p:spPr>
          <a:xfrm>
            <a:off x="810175" y="1028650"/>
            <a:ext cx="3498725" cy="30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58"/>
          <p:cNvSpPr txBox="1"/>
          <p:nvPr/>
        </p:nvSpPr>
        <p:spPr>
          <a:xfrm>
            <a:off x="4423350" y="840150"/>
            <a:ext cx="39624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Pre-copy migration scheme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D235"/>
              </a:buClr>
              <a:buSzPts val="12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One of the 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popular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 live migration schemes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D235"/>
              </a:buClr>
              <a:buSzPts val="1200"/>
              <a:buFont typeface="Montserrat Light"/>
              <a:buChar char="●"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Can tolerate destination host’s failure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Ho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w to track whether a page got dirtied?</a:t>
            </a:r>
            <a:b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	</a:t>
            </a: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Dirty Bitmap</a:t>
            </a:r>
            <a:b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Limitations of Standard Pre-copy: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Non-converging migrations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Long migrations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6" name="Google Shape;706;p58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7" name="Google Shape;707;p58"/>
          <p:cNvSpPr txBox="1"/>
          <p:nvPr/>
        </p:nvSpPr>
        <p:spPr>
          <a:xfrm>
            <a:off x="457200" y="4159550"/>
            <a:ext cx="662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32177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9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Background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13" name="Google Shape;713;p59"/>
          <p:cNvSpPr txBox="1"/>
          <p:nvPr>
            <p:ph idx="12" type="sldNum"/>
          </p:nvPr>
        </p:nvSpPr>
        <p:spPr>
          <a:xfrm>
            <a:off x="8625430" y="295175"/>
            <a:ext cx="222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714" name="Google Shape;714;p59"/>
          <p:cNvSpPr txBox="1"/>
          <p:nvPr/>
        </p:nvSpPr>
        <p:spPr>
          <a:xfrm>
            <a:off x="339925" y="567550"/>
            <a:ext cx="7968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What would be a straightforward way to reduce dirtying?</a:t>
            </a:r>
            <a:endParaRPr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5" name="Google Shape;715;p59"/>
          <p:cNvSpPr txBox="1"/>
          <p:nvPr/>
        </p:nvSpPr>
        <p:spPr>
          <a:xfrm>
            <a:off x="457200" y="1120951"/>
            <a:ext cx="79539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Sleep the</a:t>
            </a: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vCPUs for a given percent of time so that 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process(es) dirtying the memory get less cpu execution time 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thus are prevented to dirty more pages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Limitations of current throttling logic: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Throttles all vCPUs of the VM, “read processes” unnecessarily penalized.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Doesn’t converge even with maximum(99%) throttling.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throttling during the bulk phase of migration. 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Struggles to find the optimal throttle. Time wasted.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Migration iteration level granularity.</a:t>
            </a:r>
            <a:r>
              <a:rPr b="1"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Slow to respond to workload changes.</a:t>
            </a:r>
            <a:endParaRPr sz="1200">
              <a:solidFill>
                <a:srgbClr val="4D4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6" name="Google Shape;716;p59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0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Design and Implementation</a:t>
            </a:r>
            <a:endParaRPr sz="1800"/>
          </a:p>
        </p:txBody>
      </p:sp>
      <p:sp>
        <p:nvSpPr>
          <p:cNvPr id="722" name="Google Shape;722;p60"/>
          <p:cNvSpPr txBox="1"/>
          <p:nvPr>
            <p:ph idx="12" type="sldNum"/>
          </p:nvPr>
        </p:nvSpPr>
        <p:spPr>
          <a:xfrm>
            <a:off x="8568758" y="295175"/>
            <a:ext cx="279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723" name="Google Shape;723;p60"/>
          <p:cNvSpPr txBox="1"/>
          <p:nvPr/>
        </p:nvSpPr>
        <p:spPr>
          <a:xfrm>
            <a:off x="457200" y="1028688"/>
            <a:ext cx="85833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Until now, pre-copy migration scheme has been about throttling the guest OS </a:t>
            </a:r>
            <a:r>
              <a:rPr b="1" lang="en">
                <a:solidFill>
                  <a:schemeClr val="dk1"/>
                </a:solidFill>
              </a:rPr>
              <a:t>unconditionally.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From now on, we will adaptively </a:t>
            </a:r>
            <a:r>
              <a:rPr b="1" lang="en">
                <a:solidFill>
                  <a:schemeClr val="dk1"/>
                </a:solidFill>
              </a:rPr>
              <a:t>micro-stun VMs</a:t>
            </a:r>
            <a:r>
              <a:rPr lang="en">
                <a:solidFill>
                  <a:schemeClr val="dk1"/>
                </a:solidFill>
              </a:rPr>
              <a:t>. How?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Start with an appropriate limit on dirty rate which can ensure convergence.</a:t>
            </a:r>
            <a:endParaRPr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Dirty Rate Limit = Network Throughput / X</a:t>
            </a:r>
            <a:endParaRPr b="1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graphicFrame>
        <p:nvGraphicFramePr>
          <p:cNvPr id="724" name="Google Shape;724;p60"/>
          <p:cNvGraphicFramePr/>
          <p:nvPr/>
        </p:nvGraphicFramePr>
        <p:xfrm>
          <a:off x="584725" y="276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{30F2413D-9907-4481-8B88-DA116722B70C}</a:tableStyleId>
              </a:tblPr>
              <a:tblGrid>
                <a:gridCol w="693625"/>
                <a:gridCol w="880400"/>
                <a:gridCol w="787000"/>
                <a:gridCol w="787000"/>
                <a:gridCol w="787000"/>
                <a:gridCol w="787000"/>
                <a:gridCol w="787000"/>
                <a:gridCol w="787000"/>
                <a:gridCol w="787000"/>
                <a:gridCol w="561500"/>
              </a:tblGrid>
              <a:tr h="3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Iter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...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Copied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4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...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Dirtied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2</a:t>
                      </a:r>
                      <a:endParaRPr baseline="30000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4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16GB/X</a:t>
                      </a:r>
                      <a:r>
                        <a:rPr baseline="30000" lang="en" sz="1200"/>
                        <a:t>8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....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25" name="Google Shape;725;p60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1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Design and Implementation</a:t>
            </a:r>
            <a:endParaRPr sz="1800"/>
          </a:p>
        </p:txBody>
      </p:sp>
      <p:sp>
        <p:nvSpPr>
          <p:cNvPr id="731" name="Google Shape;731;p61"/>
          <p:cNvSpPr txBox="1"/>
          <p:nvPr>
            <p:ph idx="12" type="sldNum"/>
          </p:nvPr>
        </p:nvSpPr>
        <p:spPr>
          <a:xfrm>
            <a:off x="8568758" y="295175"/>
            <a:ext cx="279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732" name="Google Shape;732;p61"/>
          <p:cNvSpPr txBox="1"/>
          <p:nvPr/>
        </p:nvSpPr>
        <p:spPr>
          <a:xfrm>
            <a:off x="457200" y="1028688"/>
            <a:ext cx="8583300" cy="3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VM with 16GB memory, 1GBps network bandwidth, Dirty rate limited to 0.5GBps</a:t>
            </a:r>
            <a:endParaRPr b="1" i="1" sz="1200">
              <a:solidFill>
                <a:srgbClr val="7C81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7C816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many iterations? -&gt; How much downtime you can afford?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graphicFrame>
        <p:nvGraphicFramePr>
          <p:cNvPr id="733" name="Google Shape;733;p61"/>
          <p:cNvGraphicFramePr/>
          <p:nvPr/>
        </p:nvGraphicFramePr>
        <p:xfrm>
          <a:off x="685800" y="168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{30F2413D-9907-4481-8B88-DA116722B70C}</a:tableStyleId>
              </a:tblPr>
              <a:tblGrid>
                <a:gridCol w="693625"/>
                <a:gridCol w="695350"/>
                <a:gridCol w="741475"/>
                <a:gridCol w="693925"/>
                <a:gridCol w="701825"/>
                <a:gridCol w="702350"/>
                <a:gridCol w="863725"/>
                <a:gridCol w="940525"/>
                <a:gridCol w="1050225"/>
                <a:gridCol w="561500"/>
              </a:tblGrid>
              <a:tr h="3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Iter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...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Copied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0.25GB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0.125GB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...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Dirtied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16s = 8GB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8s = 4GB</a:t>
                      </a:r>
                      <a:endParaRPr baseline="30000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4s = 2GB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2s = 1GB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1s = .5GB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.5s = .25GB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.25s = .125GB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.5GBps x .125s = .0625GB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....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500ms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250ms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125ms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...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34" name="Google Shape;734;p61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2"/>
          <p:cNvSpPr txBox="1"/>
          <p:nvPr>
            <p:ph type="title"/>
          </p:nvPr>
        </p:nvSpPr>
        <p:spPr>
          <a:xfrm>
            <a:off x="457200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" sz="1800"/>
              <a:t>Design and Implementation</a:t>
            </a:r>
            <a:endParaRPr sz="1800"/>
          </a:p>
        </p:txBody>
      </p:sp>
      <p:sp>
        <p:nvSpPr>
          <p:cNvPr id="741" name="Google Shape;741;p62"/>
          <p:cNvSpPr txBox="1"/>
          <p:nvPr>
            <p:ph idx="1" type="body"/>
          </p:nvPr>
        </p:nvSpPr>
        <p:spPr>
          <a:xfrm>
            <a:off x="457200" y="1028700"/>
            <a:ext cx="82296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 can we </a:t>
            </a:r>
            <a:r>
              <a:rPr b="1" lang="en" sz="1400">
                <a:solidFill>
                  <a:schemeClr val="dk1"/>
                </a:solidFill>
              </a:rPr>
              <a:t>enforce the limit on dirty rate </a:t>
            </a:r>
            <a:r>
              <a:rPr lang="en" sz="1400">
                <a:solidFill>
                  <a:schemeClr val="dk1"/>
                </a:solidFill>
              </a:rPr>
              <a:t>aka Dirty Rate Limit?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Force the VM’s average dirty rate to be less than this limit within fixed size time windows.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What </a:t>
            </a:r>
            <a:r>
              <a:rPr b="1" lang="en" sz="1400">
                <a:solidFill>
                  <a:schemeClr val="dk1"/>
                </a:solidFill>
              </a:rPr>
              <a:t>interval </a:t>
            </a:r>
            <a:r>
              <a:rPr lang="en" sz="1400">
                <a:solidFill>
                  <a:schemeClr val="dk1"/>
                </a:solidFill>
              </a:rPr>
              <a:t>should we choose</a:t>
            </a:r>
            <a:r>
              <a:rPr b="1" lang="en" sz="1400">
                <a:solidFill>
                  <a:schemeClr val="dk1"/>
                </a:solidFill>
              </a:rPr>
              <a:t> to limit the average dirty rate</a:t>
            </a:r>
            <a:r>
              <a:rPr lang="en" sz="1400">
                <a:solidFill>
                  <a:schemeClr val="dk1"/>
                </a:solidFill>
              </a:rPr>
              <a:t>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Smaller time window -&gt; more adaptive throttling.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Smaller time window -&gt; smaller bound on sleep time.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Smaller time window -&gt; better guest performance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Smaller time window -&gt; less accuracy of sleep and reschedule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</p:txBody>
      </p:sp>
      <p:sp>
        <p:nvSpPr>
          <p:cNvPr id="742" name="Google Shape;742;p62"/>
          <p:cNvSpPr txBox="1"/>
          <p:nvPr>
            <p:ph idx="12" type="sldNum"/>
          </p:nvPr>
        </p:nvSpPr>
        <p:spPr>
          <a:xfrm>
            <a:off x="8557534" y="295153"/>
            <a:ext cx="29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| </a:t>
            </a: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743" name="Google Shape;743;p62"/>
          <p:cNvSpPr txBox="1"/>
          <p:nvPr>
            <p:ph idx="11" type="ftr"/>
          </p:nvPr>
        </p:nvSpPr>
        <p:spPr>
          <a:xfrm>
            <a:off x="457200" y="47544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" y="254000"/>
            <a:ext cx="101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6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163" y="214275"/>
            <a:ext cx="7576217" cy="46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4"/>
          <p:cNvSpPr txBox="1"/>
          <p:nvPr/>
        </p:nvSpPr>
        <p:spPr>
          <a:xfrm>
            <a:off x="457199" y="4757925"/>
            <a:ext cx="457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Live Migration through micro-stunning Virtual Machines</a:t>
            </a:r>
            <a:endParaRPr/>
          </a:p>
        </p:txBody>
      </p:sp>
      <p:sp>
        <p:nvSpPr>
          <p:cNvPr id="755" name="Google Shape;755;p64"/>
          <p:cNvSpPr txBox="1"/>
          <p:nvPr>
            <p:ph type="title"/>
          </p:nvPr>
        </p:nvSpPr>
        <p:spPr>
          <a:xfrm>
            <a:off x="457199" y="290361"/>
            <a:ext cx="802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00"/>
              <a:buFont typeface="Arial"/>
              <a:buNone/>
            </a:pPr>
            <a:r>
              <a:rPr lang="en" sz="1800"/>
              <a:t>Design and Implementation</a:t>
            </a:r>
            <a:endParaRPr/>
          </a:p>
        </p:txBody>
      </p:sp>
      <p:sp>
        <p:nvSpPr>
          <p:cNvPr id="756" name="Google Shape;756;p64"/>
          <p:cNvSpPr txBox="1"/>
          <p:nvPr>
            <p:ph idx="1" type="body"/>
          </p:nvPr>
        </p:nvSpPr>
        <p:spPr>
          <a:xfrm>
            <a:off x="457200" y="10287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E1E1E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Arial"/>
              <a:buNone/>
            </a:pPr>
            <a:r>
              <a:rPr lang="en" sz="1400">
                <a:solidFill>
                  <a:srgbClr val="1E1E1E"/>
                </a:solidFill>
              </a:rPr>
              <a:t>How do we </a:t>
            </a:r>
            <a:r>
              <a:rPr b="1" lang="en"/>
              <a:t>avoid unnecessary throttling</a:t>
            </a:r>
            <a:r>
              <a:rPr lang="en" sz="1400">
                <a:solidFill>
                  <a:srgbClr val="1E1E1E"/>
                </a:solidFill>
              </a:rPr>
              <a:t> of vCPUs?</a:t>
            </a:r>
            <a:endParaRPr/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1E1E1E"/>
                </a:solidFill>
              </a:rPr>
              <a:t>Selectively throttle vCPUs by enforcing the limit per vCPU.</a:t>
            </a:r>
            <a:endParaRPr/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1E1E1E"/>
                </a:solidFill>
              </a:rPr>
              <a:t>Limit on number of pages dirtied by individual vCPUs (dirty quota):</a:t>
            </a:r>
            <a:br>
              <a:rPr lang="en" sz="1400">
                <a:solidFill>
                  <a:srgbClr val="1E1E1E"/>
                </a:solidFill>
              </a:rPr>
            </a:br>
            <a:endParaRPr/>
          </a:p>
        </p:txBody>
      </p:sp>
      <p:sp>
        <p:nvSpPr>
          <p:cNvPr id="757" name="Google Shape;757;p64"/>
          <p:cNvSpPr txBox="1"/>
          <p:nvPr>
            <p:ph idx="4294967295" type="sldNum"/>
          </p:nvPr>
        </p:nvSpPr>
        <p:spPr>
          <a:xfrm>
            <a:off x="8721234" y="305838"/>
            <a:ext cx="126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1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/>
          </a:p>
        </p:txBody>
      </p:sp>
      <p:sp>
        <p:nvSpPr>
          <p:cNvPr id="758" name="Google Shape;758;p64"/>
          <p:cNvSpPr txBox="1"/>
          <p:nvPr/>
        </p:nvSpPr>
        <p:spPr>
          <a:xfrm>
            <a:off x="457200" y="2371650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Montserrat"/>
              <a:buNone/>
            </a:pPr>
            <a:r>
              <a:rPr b="1" i="1" lang="en" sz="1400" u="none" cap="none" strike="noStrik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Dirty Quota = (Dirty Rate Limit x Time Window) / NUM_VCPUS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Nutanix NEW Color">
      <a:dk1>
        <a:srgbClr val="1E1E1E"/>
      </a:dk1>
      <a:lt1>
        <a:srgbClr val="FFFFFF"/>
      </a:lt1>
      <a:dk2>
        <a:srgbClr val="4D4D4E"/>
      </a:dk2>
      <a:lt2>
        <a:srgbClr val="034EA2"/>
      </a:lt2>
      <a:accent1>
        <a:srgbClr val="B0D235"/>
      </a:accent1>
      <a:accent2>
        <a:srgbClr val="4379BD"/>
      </a:accent2>
      <a:accent3>
        <a:srgbClr val="F4B321"/>
      </a:accent3>
      <a:accent4>
        <a:srgbClr val="F36D21"/>
      </a:accent4>
      <a:accent5>
        <a:srgbClr val="02B3E2"/>
      </a:accent5>
      <a:accent6>
        <a:srgbClr val="6560AB"/>
      </a:accent6>
      <a:hlink>
        <a:srgbClr val="032177"/>
      </a:hlink>
      <a:folHlink>
        <a:srgbClr val="C84A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