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45" r:id="rId2"/>
    <p:sldId id="353" r:id="rId3"/>
    <p:sldId id="322" r:id="rId4"/>
    <p:sldId id="382" r:id="rId5"/>
    <p:sldId id="383" r:id="rId6"/>
    <p:sldId id="384" r:id="rId7"/>
    <p:sldId id="386" r:id="rId8"/>
    <p:sldId id="391" r:id="rId9"/>
    <p:sldId id="392" r:id="rId10"/>
    <p:sldId id="387" r:id="rId11"/>
    <p:sldId id="305" r:id="rId12"/>
    <p:sldId id="388" r:id="rId13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and Break Slides" id="{FB2207EC-725D-A743-947B-B56C8AE520E9}">
          <p14:sldIdLst>
            <p14:sldId id="345"/>
            <p14:sldId id="353"/>
            <p14:sldId id="322"/>
            <p14:sldId id="382"/>
            <p14:sldId id="383"/>
            <p14:sldId id="384"/>
            <p14:sldId id="386"/>
            <p14:sldId id="391"/>
            <p14:sldId id="392"/>
            <p14:sldId id="387"/>
            <p14:sldId id="305"/>
            <p14:sldId id="3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170" userDrawn="1">
          <p15:clr>
            <a:srgbClr val="A4A3A4"/>
          </p15:clr>
        </p15:guide>
        <p15:guide id="3" orient="horz" pos="4426" userDrawn="1">
          <p15:clr>
            <a:srgbClr val="A4A3A4"/>
          </p15:clr>
        </p15:guide>
        <p15:guide id="4" orient="horz" pos="4810" userDrawn="1">
          <p15:clr>
            <a:srgbClr val="A4A3A4"/>
          </p15:clr>
        </p15:guide>
        <p15:guide id="5" orient="horz" pos="6864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791">
          <p15:clr>
            <a:srgbClr val="A4A3A4"/>
          </p15:clr>
        </p15:guide>
        <p15:guide id="8" pos="6332">
          <p15:clr>
            <a:srgbClr val="A4A3A4"/>
          </p15:clr>
        </p15:guide>
        <p15:guide id="9" orient="horz" pos="4458">
          <p15:clr>
            <a:srgbClr val="A4A3A4"/>
          </p15:clr>
        </p15:guide>
        <p15:guide id="10" orient="horz" pos="4032">
          <p15:clr>
            <a:srgbClr val="A4A3A4"/>
          </p15:clr>
        </p15:guide>
        <p15:guide id="11" orient="horz" pos="6853">
          <p15:clr>
            <a:srgbClr val="A4A3A4"/>
          </p15:clr>
        </p15:guide>
        <p15:guide id="12" orient="horz" pos="2170">
          <p15:clr>
            <a:srgbClr val="A4A3A4"/>
          </p15:clr>
        </p15:guide>
        <p15:guide id="13" pos="786">
          <p15:clr>
            <a:srgbClr val="A4A3A4"/>
          </p15:clr>
        </p15:guide>
        <p15:guide id="14" pos="40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gey Maksimov" initials="S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333B"/>
    <a:srgbClr val="B53D40"/>
    <a:srgbClr val="E5E5E8"/>
    <a:srgbClr val="696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76AF79-4351-41DA-B61E-D36212E7D60E}" v="20" dt="2018-10-11T09:13:17.748"/>
    <p1510:client id="{60EE24D6-734C-7852-C7CC-54FB43E2442D}" v="7" dt="2018-10-15T16:29:13.957"/>
    <p1510:client id="{17E2496C-8EA9-69F4-0A11-A0701FD78B0B}" v="21" dt="2018-10-16T09:47:55.65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01" autoAdjust="0"/>
    <p:restoredTop sz="88577" autoAdjust="0"/>
  </p:normalViewPr>
  <p:slideViewPr>
    <p:cSldViewPr snapToGrid="0">
      <p:cViewPr>
        <p:scale>
          <a:sx n="71" d="100"/>
          <a:sy n="71" d="100"/>
        </p:scale>
        <p:origin x="2352" y="792"/>
      </p:cViewPr>
      <p:guideLst>
        <p:guide orient="horz" pos="6170"/>
        <p:guide orient="horz" pos="4426"/>
        <p:guide orient="horz" pos="4810"/>
        <p:guide orient="horz" pos="6864"/>
        <p:guide orient="horz"/>
        <p:guide orient="horz" pos="4791"/>
        <p:guide pos="6332"/>
        <p:guide orient="horz" pos="4458"/>
        <p:guide orient="horz" pos="4032"/>
        <p:guide orient="horz" pos="6853"/>
        <p:guide orient="horz" pos="2170"/>
        <p:guide pos="786"/>
        <p:guide pos="4092"/>
      </p:guideLst>
    </p:cSldViewPr>
  </p:slideViewPr>
  <p:outlineViewPr>
    <p:cViewPr>
      <p:scale>
        <a:sx n="33" d="100"/>
        <a:sy n="33" d="100"/>
      </p:scale>
      <p:origin x="0" y="44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116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21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5B3BE-2CA9-B349-AB6F-2EA302A976C1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7029F-3850-EA4E-AA9F-D2B21658F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48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6F1D8-AB76-3F49-8014-AC39B986DA56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D157C-802A-174A-93A7-57486FACC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8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D157C-802A-174A-93A7-57486FACCB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51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D157C-802A-174A-93A7-57486FACCB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42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D157C-802A-174A-93A7-57486FACCB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27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D157C-802A-174A-93A7-57486FACCB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83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D157C-802A-174A-93A7-57486FACCB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45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D157C-802A-174A-93A7-57486FACCB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18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D157C-802A-174A-93A7-57486FACCB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5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D157C-802A-174A-93A7-57486FACCB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97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D157C-802A-174A-93A7-57486FACCB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99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tif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2" y="4818"/>
            <a:ext cx="20098256" cy="11299714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54417" y="3775406"/>
            <a:ext cx="13611555" cy="2462213"/>
          </a:xfrm>
          <a:prstGeom prst="rect">
            <a:avLst/>
          </a:prstGeom>
          <a:effectLst/>
        </p:spPr>
        <p:txBody>
          <a:bodyPr vert="horz" wrap="square" lIns="0" tIns="0" rIns="0" bIns="0" rtlCol="0" anchor="b" anchorCtr="0">
            <a:spAutoFit/>
          </a:bodyPr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Текст 2"/>
          <p:cNvSpPr>
            <a:spLocks noGrp="1"/>
          </p:cNvSpPr>
          <p:nvPr>
            <p:ph idx="1" hasCustomPrompt="1"/>
          </p:nvPr>
        </p:nvSpPr>
        <p:spPr>
          <a:xfrm>
            <a:off x="1854417" y="6530433"/>
            <a:ext cx="12359290" cy="30861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sz="3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Write here subtitle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4417" y="1491399"/>
            <a:ext cx="5590525" cy="10904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842115" y="2272607"/>
            <a:ext cx="2706789" cy="2706789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13"/>
          <p:cNvSpPr>
            <a:spLocks noGrp="1" noChangeAspect="1"/>
          </p:cNvSpPr>
          <p:nvPr>
            <p:ph type="pic" sz="quarter" idx="17"/>
          </p:nvPr>
        </p:nvSpPr>
        <p:spPr>
          <a:xfrm>
            <a:off x="842114" y="6552658"/>
            <a:ext cx="2706789" cy="2706789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Picture Placeholder 13"/>
          <p:cNvSpPr>
            <a:spLocks noGrp="1" noChangeAspect="1"/>
          </p:cNvSpPr>
          <p:nvPr>
            <p:ph type="pic" sz="quarter" idx="18"/>
          </p:nvPr>
        </p:nvSpPr>
        <p:spPr>
          <a:xfrm>
            <a:off x="5580539" y="2272607"/>
            <a:ext cx="2706789" cy="2706789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Picture Placeholder 13"/>
          <p:cNvSpPr>
            <a:spLocks noGrp="1" noChangeAspect="1"/>
          </p:cNvSpPr>
          <p:nvPr>
            <p:ph type="pic" sz="quarter" idx="19"/>
          </p:nvPr>
        </p:nvSpPr>
        <p:spPr>
          <a:xfrm>
            <a:off x="5580538" y="6552658"/>
            <a:ext cx="2706789" cy="2706789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8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10373716" y="2272607"/>
            <a:ext cx="2706789" cy="2706789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Picture Placeholder 13"/>
          <p:cNvSpPr>
            <a:spLocks noGrp="1" noChangeAspect="1"/>
          </p:cNvSpPr>
          <p:nvPr>
            <p:ph type="pic" sz="quarter" idx="21"/>
          </p:nvPr>
        </p:nvSpPr>
        <p:spPr>
          <a:xfrm>
            <a:off x="10373715" y="6552658"/>
            <a:ext cx="2706789" cy="2706789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Picture Placeholder 13"/>
          <p:cNvSpPr>
            <a:spLocks noGrp="1" noChangeAspect="1"/>
          </p:cNvSpPr>
          <p:nvPr>
            <p:ph type="pic" sz="quarter" idx="22"/>
          </p:nvPr>
        </p:nvSpPr>
        <p:spPr>
          <a:xfrm>
            <a:off x="15112140" y="2272607"/>
            <a:ext cx="2706789" cy="2706789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1" name="Picture Placeholder 13"/>
          <p:cNvSpPr>
            <a:spLocks noGrp="1" noChangeAspect="1"/>
          </p:cNvSpPr>
          <p:nvPr>
            <p:ph type="pic" sz="quarter" idx="23"/>
          </p:nvPr>
        </p:nvSpPr>
        <p:spPr>
          <a:xfrm>
            <a:off x="15112139" y="6552658"/>
            <a:ext cx="2706789" cy="2706789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497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3662199" y="2981592"/>
            <a:ext cx="3032210" cy="661960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7071890" y="2981592"/>
            <a:ext cx="3032210" cy="661960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0252508" y="2981592"/>
            <a:ext cx="3032210" cy="661960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791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6810703"/>
            <a:ext cx="10078640" cy="449864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0078640" y="6810703"/>
            <a:ext cx="10025460" cy="449864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065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7558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114" y="501659"/>
            <a:ext cx="18419873" cy="13957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6368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42114" y="501659"/>
            <a:ext cx="18419873" cy="13957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9842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249836" y="5205028"/>
            <a:ext cx="7468314" cy="6104323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979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845316" y="5205028"/>
            <a:ext cx="7468314" cy="6104323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979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2114" y="501659"/>
            <a:ext cx="18419873" cy="13957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2757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0719366" y="3914742"/>
            <a:ext cx="6822853" cy="430509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44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42114" y="501659"/>
            <a:ext cx="18419873" cy="13957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391200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pto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rot="5400000" flipV="1">
            <a:off x="5920988" y="-4907668"/>
            <a:ext cx="9273529" cy="1908887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6952955" y="4023850"/>
            <a:ext cx="6250548" cy="395993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44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42114" y="501659"/>
            <a:ext cx="18419873" cy="13957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35675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2105144" y="5256906"/>
            <a:ext cx="4796077" cy="304598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44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7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3183111" y="5256906"/>
            <a:ext cx="4796077" cy="304598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44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7342008" y="5845343"/>
            <a:ext cx="5411466" cy="341542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44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42114" y="501659"/>
            <a:ext cx="18419873" cy="13957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4032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" y="0"/>
            <a:ext cx="20092818" cy="11309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6136" y="3144997"/>
            <a:ext cx="3705589" cy="722778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854417" y="4910529"/>
            <a:ext cx="12359290" cy="1028700"/>
          </a:xfrm>
          <a:prstGeom prst="rect">
            <a:avLst/>
          </a:prstGeom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Текст 2"/>
          <p:cNvSpPr>
            <a:spLocks noGrp="1"/>
          </p:cNvSpPr>
          <p:nvPr>
            <p:ph idx="1" hasCustomPrompt="1"/>
          </p:nvPr>
        </p:nvSpPr>
        <p:spPr>
          <a:xfrm>
            <a:off x="1854417" y="6262425"/>
            <a:ext cx="12359290" cy="308610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Write here subtitle</a:t>
            </a:r>
          </a:p>
        </p:txBody>
      </p:sp>
    </p:spTree>
    <p:extLst>
      <p:ext uri="{BB962C8B-B14F-4D97-AF65-F5344CB8AC3E}">
        <p14:creationId xmlns:p14="http://schemas.microsoft.com/office/powerpoint/2010/main" val="20765132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acebook vs Twitter 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1192107" y="4121871"/>
            <a:ext cx="6818426" cy="380945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44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42114" y="501659"/>
            <a:ext cx="18419873" cy="13957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958882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2113301" y="2594946"/>
            <a:ext cx="9825775" cy="620579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44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42114" y="501659"/>
            <a:ext cx="18419873" cy="13957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140707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42114" y="1136601"/>
            <a:ext cx="18419873" cy="93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47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798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717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54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" y="0"/>
            <a:ext cx="20092818" cy="1130935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54417" y="4910529"/>
            <a:ext cx="12359290" cy="1028700"/>
          </a:xfrm>
          <a:prstGeom prst="rect">
            <a:avLst/>
          </a:prstGeom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Текст 2"/>
          <p:cNvSpPr>
            <a:spLocks noGrp="1"/>
          </p:cNvSpPr>
          <p:nvPr>
            <p:ph idx="1" hasCustomPrompt="1"/>
          </p:nvPr>
        </p:nvSpPr>
        <p:spPr>
          <a:xfrm>
            <a:off x="1854417" y="6262425"/>
            <a:ext cx="12359290" cy="308610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Write here subtitle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4417" y="2954694"/>
            <a:ext cx="3795238" cy="118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21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>
          <a:xfrm rot="5400000" flipV="1">
            <a:off x="5920988" y="-4907668"/>
            <a:ext cx="9273529" cy="1908887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54417" y="4910529"/>
            <a:ext cx="12359290" cy="1028700"/>
          </a:xfrm>
          <a:prstGeom prst="rect">
            <a:avLst/>
          </a:prstGeom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Текст 2"/>
          <p:cNvSpPr>
            <a:spLocks noGrp="1"/>
          </p:cNvSpPr>
          <p:nvPr>
            <p:ph idx="1" hasCustomPrompt="1"/>
          </p:nvPr>
        </p:nvSpPr>
        <p:spPr>
          <a:xfrm>
            <a:off x="1854417" y="6262425"/>
            <a:ext cx="12359290" cy="308610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Write here subtitle</a:t>
            </a:r>
          </a:p>
        </p:txBody>
      </p:sp>
    </p:spTree>
    <p:extLst>
      <p:ext uri="{BB962C8B-B14F-4D97-AF65-F5344CB8AC3E}">
        <p14:creationId xmlns:p14="http://schemas.microsoft.com/office/powerpoint/2010/main" val="916726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42114" y="501659"/>
            <a:ext cx="18419873" cy="1395721"/>
          </a:xfrm>
          <a:prstGeom prst="rect">
            <a:avLst/>
          </a:prstGeom>
        </p:spPr>
        <p:txBody>
          <a:bodyPr vert="horz" lIns="182843" tIns="91422" rIns="182843" bIns="91422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842114" y="2278880"/>
            <a:ext cx="18419873" cy="796870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>
            <a:lvl1pPr marL="860425" indent="-628015" algn="l" defTabSz="914400" rtl="0" eaLnBrk="1" latinLnBrk="0" hangingPunct="1">
              <a:spcBef>
                <a:spcPts val="1630"/>
              </a:spcBef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4000" kern="1200" spc="-5" dirty="0" smtClean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1pPr>
            <a:lvl2pPr marL="1655064" indent="-628015" algn="l" defTabSz="914400" rtl="0" eaLnBrk="1" latinLnBrk="0" hangingPunct="1">
              <a:spcBef>
                <a:spcPts val="1630"/>
              </a:spcBef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3600" b="0" i="0" kern="1200" spc="-5" dirty="0" smtClean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2pPr>
            <a:lvl3pPr marL="2386584" indent="-628015" algn="l" defTabSz="914400" rtl="0" eaLnBrk="1" latinLnBrk="0" hangingPunct="1">
              <a:spcBef>
                <a:spcPts val="1630"/>
              </a:spcBef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3200" b="0" i="0" kern="1200" spc="-5" dirty="0" smtClean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3pPr>
            <a:lvl4pPr marL="3026664" indent="-628015" algn="l" defTabSz="914400" rtl="0" eaLnBrk="1" latinLnBrk="0" hangingPunct="1">
              <a:spcBef>
                <a:spcPts val="1630"/>
              </a:spcBef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2800" kern="1200" spc="-5" dirty="0" smtClean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4pPr>
            <a:lvl5pPr marL="3666744" indent="-628015" algn="l" defTabSz="914400" rtl="0" eaLnBrk="1" latinLnBrk="0" hangingPunct="1">
              <a:spcBef>
                <a:spcPts val="1630"/>
              </a:spcBef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2800" kern="1200" spc="-5" dirty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42114" y="501659"/>
            <a:ext cx="18419873" cy="1395721"/>
          </a:xfrm>
          <a:prstGeom prst="rect">
            <a:avLst/>
          </a:prstGeom>
        </p:spPr>
        <p:txBody>
          <a:bodyPr vert="horz" lIns="182843" tIns="91422" rIns="182843" bIns="91422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42114" y="2278880"/>
            <a:ext cx="8869445" cy="796870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1"/>
          </p:nvPr>
        </p:nvSpPr>
        <p:spPr>
          <a:xfrm>
            <a:off x="10200289" y="2278880"/>
            <a:ext cx="9061704" cy="796870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3442135" y="2304456"/>
            <a:ext cx="5819852" cy="279518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842114" y="2304456"/>
            <a:ext cx="5819852" cy="279518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142124" y="2304456"/>
            <a:ext cx="5819852" cy="279518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42114" y="501659"/>
            <a:ext cx="18419873" cy="1395721"/>
          </a:xfrm>
          <a:prstGeom prst="rect">
            <a:avLst/>
          </a:prstGeom>
        </p:spPr>
        <p:txBody>
          <a:bodyPr vert="horz" lIns="182843" tIns="91422" rIns="182843" bIns="91422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42114" y="5506714"/>
            <a:ext cx="5819851" cy="4740871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6"/>
          </p:nvPr>
        </p:nvSpPr>
        <p:spPr>
          <a:xfrm>
            <a:off x="7142125" y="5506714"/>
            <a:ext cx="5819851" cy="4740871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17"/>
          </p:nvPr>
        </p:nvSpPr>
        <p:spPr>
          <a:xfrm>
            <a:off x="13442135" y="5506714"/>
            <a:ext cx="5819851" cy="4740871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42114" y="501659"/>
            <a:ext cx="11596879" cy="1395721"/>
          </a:xfrm>
          <a:prstGeom prst="rect">
            <a:avLst/>
          </a:prstGeom>
        </p:spPr>
        <p:txBody>
          <a:bodyPr vert="horz" lIns="182843" tIns="91422" rIns="182843" bIns="91422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842114" y="2278880"/>
            <a:ext cx="11596879" cy="796870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848897" y="0"/>
            <a:ext cx="7255203" cy="1130935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5883910" y="4077840"/>
            <a:ext cx="3215640" cy="321359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5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10" name="Picture Placeholder 13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10913110" y="4077840"/>
            <a:ext cx="3215640" cy="321359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5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11" name="Picture Placeholder 1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15942310" y="4077840"/>
            <a:ext cx="3215640" cy="321359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5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12" name="Picture Placeholder 1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831850" y="4077840"/>
            <a:ext cx="3215640" cy="321359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5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42115" y="501659"/>
            <a:ext cx="18315836" cy="1395721"/>
          </a:xfrm>
          <a:prstGeom prst="rect">
            <a:avLst/>
          </a:prstGeom>
        </p:spPr>
        <p:txBody>
          <a:bodyPr vert="horz" lIns="182843" tIns="91422" rIns="182843" bIns="91422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5621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524" userDrawn="1">
          <p15:clr>
            <a:srgbClr val="FBAE40"/>
          </p15:clr>
        </p15:guide>
        <p15:guide id="3" pos="120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theme" Target="../theme/theme1.xml"/><Relationship Id="rId27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958774" y="10632716"/>
            <a:ext cx="6186553" cy="627929"/>
          </a:xfrm>
          <a:prstGeom prst="rect">
            <a:avLst/>
          </a:prstGeom>
        </p:spPr>
        <p:txBody>
          <a:bodyPr wrap="square" lIns="182880" tIns="182880" rIns="182880" bIns="182880" anchor="ctr" anchorCtr="0">
            <a:spAutoFit/>
          </a:bodyPr>
          <a:lstStyle>
            <a:lvl1pPr algn="ctr">
              <a:defRPr sz="2000" b="0" i="0" spc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2700">
              <a:lnSpc>
                <a:spcPts val="2045"/>
              </a:lnSpc>
            </a:pPr>
            <a:r>
              <a:rPr lang="en-US"/>
              <a:t>VIRTUOZZO © 201</a:t>
            </a:r>
            <a:r>
              <a:rPr lang="ru-RU"/>
              <a:t>8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6972187" y="10672655"/>
            <a:ext cx="2286000" cy="3197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fld id="{543EFB28-95C3-4AD7-B235-3AE45BD06154}" type="slidenum">
              <a:rPr lang="en-US" sz="2000" b="0" spc="5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2000" b="0" spc="50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42114" y="501659"/>
            <a:ext cx="18419873" cy="1395721"/>
          </a:xfrm>
          <a:prstGeom prst="rect">
            <a:avLst/>
          </a:prstGeom>
        </p:spPr>
        <p:txBody>
          <a:bodyPr vert="horz" lIns="182843" tIns="91422" rIns="182843" bIns="91422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842114" y="2278880"/>
            <a:ext cx="18419873" cy="796870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810" y="10546696"/>
            <a:ext cx="1759770" cy="5503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6" r:id="rId2"/>
    <p:sldLayoutId id="2147483671" r:id="rId3"/>
    <p:sldLayoutId id="2147483684" r:id="rId4"/>
    <p:sldLayoutId id="2147483662" r:id="rId5"/>
    <p:sldLayoutId id="2147483661" r:id="rId6"/>
    <p:sldLayoutId id="2147483663" r:id="rId7"/>
    <p:sldLayoutId id="2147483665" r:id="rId8"/>
    <p:sldLayoutId id="2147483666" r:id="rId9"/>
    <p:sldLayoutId id="2147483673" r:id="rId10"/>
    <p:sldLayoutId id="2147483674" r:id="rId11"/>
    <p:sldLayoutId id="2147483675" r:id="rId12"/>
    <p:sldLayoutId id="2147483672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5" r:id="rId20"/>
    <p:sldLayoutId id="2147483686" r:id="rId21"/>
    <p:sldLayoutId id="2147483687" r:id="rId22"/>
    <p:sldLayoutId id="2147483698" r:id="rId23"/>
    <p:sldLayoutId id="2147483699" r:id="rId24"/>
    <p:sldLayoutId id="2147483700" r:id="rId25"/>
  </p:sldLayoutIdLst>
  <p:hf hdr="0" ftr="0" dt="0"/>
  <p:txStyles>
    <p:titleStyle>
      <a:lvl1pPr>
        <a:defRPr sz="5400" b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85750" indent="-377190">
        <a:lnSpc>
          <a:spcPct val="100000"/>
        </a:lnSpc>
        <a:spcBef>
          <a:spcPts val="0"/>
        </a:spcBef>
        <a:spcAft>
          <a:spcPts val="600"/>
        </a:spcAft>
        <a:buFont typeface="Arial" charset="0"/>
        <a:buChar char="•"/>
        <a:defRPr sz="4800" b="0" i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834390" indent="-377190">
        <a:lnSpc>
          <a:spcPct val="100000"/>
        </a:lnSpc>
        <a:spcBef>
          <a:spcPts val="0"/>
        </a:spcBef>
        <a:spcAft>
          <a:spcPts val="600"/>
        </a:spcAft>
        <a:buFont typeface="Arial" charset="0"/>
        <a:buChar char="•"/>
        <a:defRPr sz="4400" b="0" i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291590" indent="-377190">
        <a:lnSpc>
          <a:spcPct val="100000"/>
        </a:lnSpc>
        <a:spcBef>
          <a:spcPts val="0"/>
        </a:spcBef>
        <a:spcAft>
          <a:spcPts val="600"/>
        </a:spcAft>
        <a:buFont typeface="Arial" charset="0"/>
        <a:buChar char="•"/>
        <a:defRPr sz="4000" b="0" i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748790" indent="-377190">
        <a:lnSpc>
          <a:spcPct val="100000"/>
        </a:lnSpc>
        <a:spcBef>
          <a:spcPts val="0"/>
        </a:spcBef>
        <a:spcAft>
          <a:spcPts val="600"/>
        </a:spcAft>
        <a:buFont typeface="Arial" charset="0"/>
        <a:buChar char="•"/>
        <a:defRPr sz="3200" b="0" i="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205990" indent="-377190">
        <a:lnSpc>
          <a:spcPct val="100000"/>
        </a:lnSpc>
        <a:spcBef>
          <a:spcPts val="0"/>
        </a:spcBef>
        <a:spcAft>
          <a:spcPts val="600"/>
        </a:spcAft>
        <a:buFont typeface="Arial" charset="0"/>
        <a:buChar char="•"/>
        <a:defRPr sz="3200" b="0" i="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417" y="5006513"/>
            <a:ext cx="13611555" cy="1231106"/>
          </a:xfrm>
        </p:spPr>
        <p:txBody>
          <a:bodyPr/>
          <a:lstStyle/>
          <a:p>
            <a:r>
              <a:rPr lang="en-US" dirty="0"/>
              <a:t>Background snapshot</a:t>
            </a: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by Denis Plotnikov</a:t>
            </a:r>
          </a:p>
          <a:p>
            <a:endParaRPr lang="en-US" dirty="0"/>
          </a:p>
          <a:p>
            <a:r>
              <a:rPr lang="en-US" dirty="0"/>
              <a:t>KVM Forum</a:t>
            </a:r>
          </a:p>
          <a:p>
            <a:r>
              <a:rPr lang="en-US" dirty="0"/>
              <a:t>October 24 – 26, 2018</a:t>
            </a:r>
          </a:p>
        </p:txBody>
      </p:sp>
    </p:spTree>
    <p:extLst>
      <p:ext uri="{BB962C8B-B14F-4D97-AF65-F5344CB8AC3E}">
        <p14:creationId xmlns:p14="http://schemas.microsoft.com/office/powerpoint/2010/main" val="206934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Arrow Connector 20"/>
          <p:cNvCxnSpPr/>
          <p:nvPr/>
        </p:nvCxnSpPr>
        <p:spPr>
          <a:xfrm flipV="1">
            <a:off x="-340659" y="1237129"/>
            <a:ext cx="19166541" cy="9240272"/>
          </a:xfrm>
          <a:prstGeom prst="straightConnector1">
            <a:avLst/>
          </a:prstGeom>
          <a:ln w="508000">
            <a:solidFill>
              <a:schemeClr val="accent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/>
              <a:t>Current status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CE76EFCB-163E-410E-A9D2-CD0E9FA0A16D}"/>
              </a:ext>
            </a:extLst>
          </p:cNvPr>
          <p:cNvSpPr/>
          <p:nvPr/>
        </p:nvSpPr>
        <p:spPr>
          <a:xfrm>
            <a:off x="984294" y="2791981"/>
            <a:ext cx="1275009" cy="127500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50" dirty="0">
                <a:solidFill>
                  <a:schemeClr val="bg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01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FE7DB5A-B9E8-4F4B-8CDF-D4736D756A7F}"/>
              </a:ext>
            </a:extLst>
          </p:cNvPr>
          <p:cNvSpPr/>
          <p:nvPr/>
        </p:nvSpPr>
        <p:spPr>
          <a:xfrm>
            <a:off x="984387" y="4907192"/>
            <a:ext cx="1275009" cy="127500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50" dirty="0">
                <a:solidFill>
                  <a:schemeClr val="bg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02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13B29821-15E7-4E05-9FF3-084E6FEEEBA7}"/>
              </a:ext>
            </a:extLst>
          </p:cNvPr>
          <p:cNvSpPr/>
          <p:nvPr/>
        </p:nvSpPr>
        <p:spPr>
          <a:xfrm>
            <a:off x="984097" y="7022403"/>
            <a:ext cx="1275009" cy="1275009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5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03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621799" y="4066990"/>
            <a:ext cx="93" cy="8402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21799" y="6182201"/>
            <a:ext cx="93" cy="840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17694" y="87495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3B29821-15E7-4E05-9FF3-084E6FEEEBA7}"/>
              </a:ext>
            </a:extLst>
          </p:cNvPr>
          <p:cNvSpPr/>
          <p:nvPr/>
        </p:nvSpPr>
        <p:spPr>
          <a:xfrm>
            <a:off x="6175835" y="6314204"/>
            <a:ext cx="1310868" cy="1310866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accent2"/>
              </a:gs>
            </a:gsLst>
            <a:lin ang="8400000" scaled="0"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0" b="1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3610488" y="7892372"/>
            <a:ext cx="6441561" cy="2717031"/>
          </a:xfrm>
          <a:prstGeom prst="rect">
            <a:avLst/>
          </a:prstGeom>
        </p:spPr>
        <p:txBody>
          <a:bodyPr vert="horz" lIns="182843" tIns="91422" rIns="182843" bIns="91422" rtlCol="0" anchor="t">
            <a:noAutofit/>
          </a:bodyPr>
          <a:lstStyle>
            <a:lvl1pPr marL="860425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4000" b="0" i="0" kern="1200" spc="-5" dirty="0" smtClean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1pPr>
            <a:lvl2pPr marL="1655064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3600" b="0" i="0" kern="1200" spc="-5" dirty="0" smtClean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2pPr>
            <a:lvl3pPr marL="2386584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3200" b="0" i="0" kern="1200" spc="-5" dirty="0" smtClean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3pPr>
            <a:lvl4pPr marL="3026664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2800" b="0" i="0" kern="1200" spc="-5" dirty="0" smtClean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4pPr>
            <a:lvl5pPr marL="3666744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2800" b="0" i="0" kern="1200" spc="-5" dirty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3241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smtClean="0"/>
              <a:t>Draft 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en-US" sz="5400" dirty="0" smtClean="0"/>
              <a:t>implementation</a:t>
            </a:r>
            <a:endParaRPr lang="en-US" sz="54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13B29821-15E7-4E05-9FF3-084E6FEEEBA7}"/>
              </a:ext>
            </a:extLst>
          </p:cNvPr>
          <p:cNvSpPr/>
          <p:nvPr/>
        </p:nvSpPr>
        <p:spPr>
          <a:xfrm>
            <a:off x="11766474" y="3596326"/>
            <a:ext cx="1310868" cy="1310866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tx2"/>
              </a:gs>
            </a:gsLst>
            <a:lin ang="8400000" scaled="0"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0" b="1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8670846" y="5227426"/>
            <a:ext cx="7502124" cy="2717031"/>
          </a:xfrm>
          <a:prstGeom prst="rect">
            <a:avLst/>
          </a:prstGeom>
        </p:spPr>
        <p:txBody>
          <a:bodyPr vert="horz" lIns="182843" tIns="91422" rIns="182843" bIns="91422" rtlCol="0" anchor="t">
            <a:noAutofit/>
          </a:bodyPr>
          <a:lstStyle>
            <a:lvl1pPr marL="860425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4000" b="0" i="0" kern="1200" spc="-5" dirty="0" smtClean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1pPr>
            <a:lvl2pPr marL="1655064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3600" b="0" i="0" kern="1200" spc="-5" dirty="0" smtClean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2pPr>
            <a:lvl3pPr marL="2386584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3200" b="0" i="0" kern="1200" spc="-5" dirty="0" smtClean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3pPr>
            <a:lvl4pPr marL="3026664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2800" b="0" i="0" kern="1200" spc="-5" dirty="0" smtClean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4pPr>
            <a:lvl5pPr marL="3666744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2800" b="0" i="0" kern="1200" spc="-5" dirty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3241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 Waiting for </a:t>
            </a:r>
            <a:r>
              <a:rPr lang="en-US" sz="5400" dirty="0" err="1" smtClean="0"/>
              <a:t>userfaultfd-wp</a:t>
            </a:r>
            <a:r>
              <a:rPr lang="ru-RU" sz="5400" dirty="0" smtClean="0"/>
              <a:t> </a:t>
            </a:r>
            <a:r>
              <a:rPr lang="en-US" sz="5400" dirty="0" smtClean="0"/>
              <a:t>landing </a:t>
            </a:r>
            <a:r>
              <a:rPr lang="en-US" sz="5400" dirty="0"/>
              <a:t>to mainstream </a:t>
            </a:r>
            <a:r>
              <a:rPr lang="en-US" sz="5400" dirty="0" err="1"/>
              <a:t>linux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0523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087542"/>
            <a:ext cx="20104100" cy="2339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15200" spc="-175" dirty="0" smtClean="0">
                <a:solidFill>
                  <a:schemeClr val="tx2"/>
                </a:solidFill>
              </a:rPr>
              <a:t>QUESTIONS?</a:t>
            </a:r>
            <a:endParaRPr lang="en-US" sz="15200" spc="-14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5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4417" y="5292015"/>
            <a:ext cx="13611555" cy="16235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50" b="0" spc="-175" dirty="0">
                <a:solidFill>
                  <a:srgbClr val="FFFFFF"/>
                </a:solidFill>
              </a:rPr>
              <a:t>Thanks</a:t>
            </a:r>
            <a:r>
              <a:rPr lang="en-US" sz="10550" spc="-175" dirty="0">
                <a:solidFill>
                  <a:srgbClr val="FFFFFF"/>
                </a:solidFill>
              </a:rPr>
              <a:t>!</a:t>
            </a:r>
            <a:endParaRPr lang="en-US" sz="10550" spc="-14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48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89468" y="2970547"/>
            <a:ext cx="8170514" cy="92333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r>
              <a:rPr lang="en-US" sz="5400" b="1" dirty="0">
                <a:latin typeface="Arial" charset="0"/>
                <a:ea typeface="Arial" charset="0"/>
                <a:cs typeface="Arial" charset="0"/>
              </a:rPr>
              <a:t>Snapshot overview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CE76EFCB-163E-410E-A9D2-CD0E9FA0A16D}"/>
              </a:ext>
            </a:extLst>
          </p:cNvPr>
          <p:cNvSpPr/>
          <p:nvPr/>
        </p:nvSpPr>
        <p:spPr>
          <a:xfrm>
            <a:off x="984294" y="2791981"/>
            <a:ext cx="1275009" cy="127500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5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01</a:t>
            </a:r>
            <a:endParaRPr lang="en-US" sz="3958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979B47-7349-4957-8ADA-78CCFF96335D}"/>
              </a:ext>
            </a:extLst>
          </p:cNvPr>
          <p:cNvSpPr txBox="1"/>
          <p:nvPr/>
        </p:nvSpPr>
        <p:spPr>
          <a:xfrm>
            <a:off x="2986168" y="5083031"/>
            <a:ext cx="12555268" cy="92333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r>
              <a:rPr lang="en-US" sz="5400" b="1" dirty="0">
                <a:latin typeface="Arial" charset="0"/>
                <a:ea typeface="Arial" charset="0"/>
                <a:cs typeface="Arial" charset="0"/>
              </a:rPr>
              <a:t>Background snapshot details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8FE7DB5A-B9E8-4F4B-8CDF-D4736D756A7F}"/>
              </a:ext>
            </a:extLst>
          </p:cNvPr>
          <p:cNvSpPr/>
          <p:nvPr/>
        </p:nvSpPr>
        <p:spPr>
          <a:xfrm>
            <a:off x="984387" y="4907192"/>
            <a:ext cx="1275009" cy="127500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5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02</a:t>
            </a:r>
            <a:endParaRPr lang="en-US" sz="3958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BAEC00C-200D-4110-B0E0-9061BD21A204}"/>
              </a:ext>
            </a:extLst>
          </p:cNvPr>
          <p:cNvSpPr txBox="1"/>
          <p:nvPr/>
        </p:nvSpPr>
        <p:spPr>
          <a:xfrm>
            <a:off x="2982880" y="7198242"/>
            <a:ext cx="5618954" cy="92333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r>
              <a:rPr lang="en-US" sz="5400" b="1" dirty="0">
                <a:latin typeface="Arial" charset="0"/>
                <a:ea typeface="Arial" charset="0"/>
                <a:cs typeface="Arial" charset="0"/>
              </a:rPr>
              <a:t>How to use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13B29821-15E7-4E05-9FF3-084E6FEEEBA7}"/>
              </a:ext>
            </a:extLst>
          </p:cNvPr>
          <p:cNvSpPr/>
          <p:nvPr/>
        </p:nvSpPr>
        <p:spPr>
          <a:xfrm>
            <a:off x="984097" y="7022403"/>
            <a:ext cx="1275009" cy="127500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5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03</a:t>
            </a:r>
            <a:endParaRPr lang="en-US" sz="3958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842114" y="-1559153"/>
            <a:ext cx="18419873" cy="1395721"/>
          </a:xfrm>
          <a:prstGeom prst="rect">
            <a:avLst/>
          </a:prstGeom>
        </p:spPr>
        <p:txBody>
          <a:bodyPr vert="horz" lIns="182843" tIns="91422" rIns="182843" bIns="91422" rtlCol="0" anchor="t" anchorCtr="0">
            <a:noAutofit/>
          </a:bodyPr>
          <a:lstStyle>
            <a:lvl1pPr>
              <a:defRPr sz="54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sz="8000" kern="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842114" y="501659"/>
            <a:ext cx="18419873" cy="1395721"/>
          </a:xfrm>
          <a:prstGeom prst="rect">
            <a:avLst/>
          </a:prstGeom>
        </p:spPr>
        <p:txBody>
          <a:bodyPr vert="horz" lIns="182843" tIns="91422" rIns="182843" bIns="91422" rtlCol="0" anchor="t" anchorCtr="0">
            <a:noAutofit/>
          </a:bodyPr>
          <a:lstStyle>
            <a:lvl1pPr>
              <a:defRPr sz="54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8000" dirty="0"/>
              <a:t>Agenda</a:t>
            </a:r>
            <a:endParaRPr lang="en-US" sz="8000" kern="0" dirty="0"/>
          </a:p>
        </p:txBody>
      </p:sp>
    </p:spTree>
    <p:extLst>
      <p:ext uri="{BB962C8B-B14F-4D97-AF65-F5344CB8AC3E}">
        <p14:creationId xmlns:p14="http://schemas.microsoft.com/office/powerpoint/2010/main" val="170283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2114" y="-1685537"/>
            <a:ext cx="18419873" cy="1395721"/>
          </a:xfrm>
        </p:spPr>
        <p:txBody>
          <a:bodyPr>
            <a:noAutofit/>
          </a:bodyPr>
          <a:lstStyle/>
          <a:p>
            <a:endParaRPr lang="en-US" sz="80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CE76EFCB-163E-410E-A9D2-CD0E9FA0A16D}"/>
              </a:ext>
            </a:extLst>
          </p:cNvPr>
          <p:cNvSpPr/>
          <p:nvPr/>
        </p:nvSpPr>
        <p:spPr>
          <a:xfrm>
            <a:off x="984294" y="2791981"/>
            <a:ext cx="1275009" cy="1275009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5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01</a:t>
            </a:r>
            <a:endParaRPr lang="en-US" sz="3958" b="1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8FE7DB5A-B9E8-4F4B-8CDF-D4736D756A7F}"/>
              </a:ext>
            </a:extLst>
          </p:cNvPr>
          <p:cNvSpPr/>
          <p:nvPr/>
        </p:nvSpPr>
        <p:spPr>
          <a:xfrm>
            <a:off x="984387" y="4907192"/>
            <a:ext cx="1275009" cy="127500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5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02</a:t>
            </a:r>
            <a:endParaRPr lang="en-US" sz="3958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13B29821-15E7-4E05-9FF3-084E6FEEEBA7}"/>
              </a:ext>
            </a:extLst>
          </p:cNvPr>
          <p:cNvSpPr/>
          <p:nvPr/>
        </p:nvSpPr>
        <p:spPr>
          <a:xfrm>
            <a:off x="984097" y="7022403"/>
            <a:ext cx="1275009" cy="127500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5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03</a:t>
            </a:r>
            <a:endParaRPr lang="en-US" sz="3958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51294" y="2791981"/>
            <a:ext cx="12174071" cy="5652772"/>
          </a:xfrm>
          <a:prstGeom prst="rect">
            <a:avLst/>
          </a:prstGeom>
          <a:solidFill>
            <a:srgbClr val="B6C7F4"/>
          </a:solidFill>
          <a:ln w="12700">
            <a:noFill/>
          </a:ln>
          <a:effectLst>
            <a:outerShdw blurRad="431800" dist="330200" dir="5400000" sx="101000" sy="101000" algn="t" rotWithShape="0">
              <a:schemeClr val="accent3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38800" y="4002558"/>
            <a:ext cx="10399059" cy="3231618"/>
          </a:xfrm>
        </p:spPr>
        <p:txBody>
          <a:bodyPr vert="horz" wrap="square" lIns="182843" tIns="91422" rIns="182843" bIns="91422" rtlCol="0" anchor="t">
            <a:spAutoFit/>
          </a:bodyPr>
          <a:lstStyle/>
          <a:p>
            <a:pPr marL="0" indent="0" algn="ctr">
              <a:buNone/>
            </a:pPr>
            <a:r>
              <a:rPr lang="en-US" sz="6600" b="1" dirty="0"/>
              <a:t>The way to store </a:t>
            </a:r>
            <a:r>
              <a:rPr lang="en-US" sz="6600" b="1" dirty="0" smtClean="0"/>
              <a:t/>
            </a:r>
            <a:br>
              <a:rPr lang="en-US" sz="6600" b="1" dirty="0" smtClean="0"/>
            </a:br>
            <a:r>
              <a:rPr lang="en-US" sz="6600" b="1" dirty="0" smtClean="0"/>
              <a:t>a </a:t>
            </a:r>
            <a:r>
              <a:rPr lang="en-US" sz="6600" b="1" dirty="0"/>
              <a:t>complete VM state </a:t>
            </a:r>
            <a:r>
              <a:rPr lang="en-US" sz="6600" b="1" dirty="0" smtClean="0"/>
              <a:t/>
            </a:r>
            <a:br>
              <a:rPr lang="en-US" sz="6600" b="1" dirty="0" smtClean="0"/>
            </a:br>
            <a:r>
              <a:rPr lang="en-US" sz="6600" b="1" dirty="0" smtClean="0"/>
              <a:t>with minimal downtime</a:t>
            </a:r>
            <a:endParaRPr lang="en-US" sz="6600" b="1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842114" y="501659"/>
            <a:ext cx="18419873" cy="1395721"/>
          </a:xfrm>
          <a:prstGeom prst="rect">
            <a:avLst/>
          </a:prstGeom>
        </p:spPr>
        <p:txBody>
          <a:bodyPr vert="horz" lIns="182843" tIns="91422" rIns="182843" bIns="91422" rtlCol="0" anchor="t" anchorCtr="0">
            <a:noAutofit/>
          </a:bodyPr>
          <a:lstStyle>
            <a:lvl1pPr>
              <a:defRPr sz="54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8000" dirty="0"/>
              <a:t>What is Background snapshot?</a:t>
            </a:r>
            <a:endParaRPr lang="en-US" sz="8000" kern="0" dirty="0"/>
          </a:p>
        </p:txBody>
      </p:sp>
    </p:spTree>
    <p:extLst>
      <p:ext uri="{BB962C8B-B14F-4D97-AF65-F5344CB8AC3E}">
        <p14:creationId xmlns:p14="http://schemas.microsoft.com/office/powerpoint/2010/main" val="38877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/>
              <a:t>What is VM snapshot?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xmlns="" id="{531DB55A-EC56-45C6-8CD6-0B3E9DFBB679}"/>
              </a:ext>
            </a:extLst>
          </p:cNvPr>
          <p:cNvSpPr txBox="1">
            <a:spLocks/>
          </p:cNvSpPr>
          <p:nvPr/>
        </p:nvSpPr>
        <p:spPr>
          <a:xfrm>
            <a:off x="4565113" y="5376673"/>
            <a:ext cx="12360252" cy="929456"/>
          </a:xfrm>
          <a:prstGeom prst="rect">
            <a:avLst/>
          </a:prstGeom>
        </p:spPr>
        <p:txBody>
          <a:bodyPr vert="horz" lIns="182843" tIns="91422" rIns="182843" bIns="91422" rtlCol="0" anchor="t">
            <a:normAutofit fontScale="85000" lnSpcReduction="20000"/>
          </a:bodyPr>
          <a:lstStyle>
            <a:lvl1pPr marL="860425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4000" b="0" i="0" kern="1200" spc="-5" dirty="0" smtClean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1pPr>
            <a:lvl2pPr marL="1655064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3600" b="0" i="0" kern="1200" spc="-5" dirty="0" smtClean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2pPr>
            <a:lvl3pPr marL="2386584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3200" b="0" i="0" kern="1200" spc="-5" dirty="0" smtClean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3pPr>
            <a:lvl4pPr marL="3026664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2800" b="0" i="0" kern="1200" spc="-5" dirty="0" smtClean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4pPr>
            <a:lvl5pPr marL="3666744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2800" b="0" i="0" kern="1200" spc="-5" dirty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Open Sans Light"/>
              <a:buNone/>
            </a:pPr>
            <a:r>
              <a:rPr lang="en-US" sz="7200" b="1" smtClean="0"/>
              <a:t>+</a:t>
            </a:r>
            <a:endParaRPr lang="en-US" sz="7200" b="1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xmlns="" id="{19F94176-0B08-4C87-9FBF-A1911E434E42}"/>
              </a:ext>
            </a:extLst>
          </p:cNvPr>
          <p:cNvSpPr txBox="1">
            <a:spLocks/>
          </p:cNvSpPr>
          <p:nvPr/>
        </p:nvSpPr>
        <p:spPr>
          <a:xfrm>
            <a:off x="4751293" y="8508520"/>
            <a:ext cx="12224822" cy="900259"/>
          </a:xfrm>
          <a:prstGeom prst="rect">
            <a:avLst/>
          </a:prstGeom>
        </p:spPr>
        <p:txBody>
          <a:bodyPr vert="horz" lIns="182843" tIns="91422" rIns="182843" bIns="91422" rtlCol="0" anchor="t">
            <a:noAutofit/>
          </a:bodyPr>
          <a:lstStyle>
            <a:lvl1pPr marL="860425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4000" b="0" i="0" kern="1200" spc="-5" dirty="0" smtClean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1pPr>
            <a:lvl2pPr marL="1655064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3600" b="0" i="0" kern="1200" spc="-5" dirty="0" smtClean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2pPr>
            <a:lvl3pPr marL="2386584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3200" b="0" i="0" kern="1200" spc="-5" dirty="0" smtClean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3pPr>
            <a:lvl4pPr marL="3026664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2800" b="0" i="0" kern="1200" spc="-5" dirty="0" smtClean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4pPr>
            <a:lvl5pPr marL="3666744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2800" b="0" i="0" kern="1200" spc="-5" dirty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32410" indent="0" algn="ctr">
              <a:buNone/>
            </a:pPr>
            <a:r>
              <a:rPr lang="en-US" dirty="0" smtClean="0"/>
              <a:t>vCPUs</a:t>
            </a:r>
            <a:r>
              <a:rPr lang="en-US" dirty="0"/>
              <a:t>, RAM, controllers, etc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CE76EFCB-163E-410E-A9D2-CD0E9FA0A16D}"/>
              </a:ext>
            </a:extLst>
          </p:cNvPr>
          <p:cNvSpPr/>
          <p:nvPr/>
        </p:nvSpPr>
        <p:spPr>
          <a:xfrm>
            <a:off x="984294" y="2791981"/>
            <a:ext cx="1275009" cy="1275009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5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01</a:t>
            </a:r>
            <a:endParaRPr lang="en-US" sz="3958" b="1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8FE7DB5A-B9E8-4F4B-8CDF-D4736D756A7F}"/>
              </a:ext>
            </a:extLst>
          </p:cNvPr>
          <p:cNvSpPr/>
          <p:nvPr/>
        </p:nvSpPr>
        <p:spPr>
          <a:xfrm>
            <a:off x="984387" y="4907192"/>
            <a:ext cx="1275009" cy="127500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5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02</a:t>
            </a:r>
            <a:endParaRPr lang="en-US" sz="3958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3B29821-15E7-4E05-9FF3-084E6FEEEBA7}"/>
              </a:ext>
            </a:extLst>
          </p:cNvPr>
          <p:cNvSpPr/>
          <p:nvPr/>
        </p:nvSpPr>
        <p:spPr>
          <a:xfrm>
            <a:off x="984097" y="7022403"/>
            <a:ext cx="1275009" cy="127500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5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03</a:t>
            </a:r>
            <a:endParaRPr lang="en-US" sz="3958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51294" y="2791981"/>
            <a:ext cx="12174071" cy="1923454"/>
          </a:xfrm>
          <a:prstGeom prst="rect">
            <a:avLst/>
          </a:prstGeom>
          <a:solidFill>
            <a:srgbClr val="B6C7F4"/>
          </a:solidFill>
          <a:ln w="12700">
            <a:noFill/>
          </a:ln>
          <a:effectLst>
            <a:outerShdw blurRad="431800" dist="330200" dir="5400000" sx="101000" sy="101000" algn="t" rotWithShape="0">
              <a:schemeClr val="accent3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751293" y="6700693"/>
            <a:ext cx="12174071" cy="1596719"/>
          </a:xfrm>
          <a:prstGeom prst="round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51294" y="3264899"/>
            <a:ext cx="12174071" cy="1450536"/>
          </a:xfrm>
        </p:spPr>
        <p:txBody>
          <a:bodyPr vert="horz" lIns="182843" tIns="91422" rIns="182843" bIns="91422" rtlCol="0" anchor="t">
            <a:normAutofit/>
          </a:bodyPr>
          <a:lstStyle/>
          <a:p>
            <a:pPr marL="232410" indent="0" algn="ctr">
              <a:buNone/>
            </a:pPr>
            <a:r>
              <a:rPr lang="en-US" sz="6000" b="1" dirty="0"/>
              <a:t>Disk state</a:t>
            </a:r>
            <a:r>
              <a:rPr lang="en-US" sz="6000" dirty="0"/>
              <a:t> (disk snapshot)</a:t>
            </a:r>
          </a:p>
        </p:txBody>
      </p:sp>
      <p:sp>
        <p:nvSpPr>
          <p:cNvPr id="18" name="Content Placeholder 4"/>
          <p:cNvSpPr txBox="1">
            <a:spLocks/>
          </p:cNvSpPr>
          <p:nvPr/>
        </p:nvSpPr>
        <p:spPr>
          <a:xfrm>
            <a:off x="4751294" y="6967367"/>
            <a:ext cx="12174071" cy="1450536"/>
          </a:xfrm>
          <a:prstGeom prst="rect">
            <a:avLst/>
          </a:prstGeom>
        </p:spPr>
        <p:txBody>
          <a:bodyPr vert="horz" lIns="182843" tIns="91422" rIns="182843" bIns="91422" rtlCol="0" anchor="t">
            <a:normAutofit/>
          </a:bodyPr>
          <a:lstStyle>
            <a:lvl1pPr marL="860425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4000" b="0" i="0" kern="1200" spc="-5" dirty="0" smtClean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1pPr>
            <a:lvl2pPr marL="1655064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3600" b="0" i="0" kern="1200" spc="-5" dirty="0" smtClean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2pPr>
            <a:lvl3pPr marL="2386584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3200" b="0" i="0" kern="1200" spc="-5" dirty="0" smtClean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3pPr>
            <a:lvl4pPr marL="3026664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2800" b="0" i="0" kern="1200" spc="-5" dirty="0" smtClean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4pPr>
            <a:lvl5pPr marL="3666744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2800" b="0" i="0" kern="1200" spc="-5" dirty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32410" indent="0" algn="ctr">
              <a:buNone/>
            </a:pPr>
            <a:r>
              <a:rPr lang="en-US" sz="6000" b="1" dirty="0"/>
              <a:t>Other VM devices' states</a:t>
            </a:r>
          </a:p>
        </p:txBody>
      </p:sp>
    </p:spTree>
    <p:extLst>
      <p:ext uri="{BB962C8B-B14F-4D97-AF65-F5344CB8AC3E}">
        <p14:creationId xmlns:p14="http://schemas.microsoft.com/office/powerpoint/2010/main" val="42291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xmlns="" id="{A508174B-5D39-45E7-B152-FEA84D9D6C26}"/>
              </a:ext>
            </a:extLst>
          </p:cNvPr>
          <p:cNvSpPr txBox="1">
            <a:spLocks/>
          </p:cNvSpPr>
          <p:nvPr/>
        </p:nvSpPr>
        <p:spPr>
          <a:xfrm>
            <a:off x="4038897" y="2791981"/>
            <a:ext cx="14338460" cy="2999219"/>
          </a:xfrm>
          <a:prstGeom prst="rect">
            <a:avLst/>
          </a:prstGeom>
        </p:spPr>
        <p:txBody>
          <a:bodyPr vert="horz" lIns="182843" tIns="91422" rIns="182843" bIns="91422" rtlCol="0" anchor="t">
            <a:noAutofit/>
          </a:bodyPr>
          <a:lstStyle>
            <a:lvl1pPr marL="860425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4000" b="0" i="0" kern="1200" spc="-5" dirty="0" smtClean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1pPr>
            <a:lvl2pPr marL="1655064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3600" b="0" i="0" kern="1200" spc="-5" dirty="0" smtClean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2pPr>
            <a:lvl3pPr marL="2386584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3200" b="0" i="0" kern="1200" spc="-5" dirty="0" smtClean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3pPr>
            <a:lvl4pPr marL="3026664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2800" b="0" i="0" kern="1200" spc="-5" dirty="0" smtClean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4pPr>
            <a:lvl5pPr marL="3666744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2800" b="0" i="0" kern="1200" spc="-5" dirty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 smtClean="0"/>
              <a:t>Depends </a:t>
            </a:r>
            <a:r>
              <a:rPr lang="en-US" sz="4400" dirty="0"/>
              <a:t>on where </a:t>
            </a:r>
            <a:r>
              <a:rPr lang="en-US" sz="4400" dirty="0" err="1"/>
              <a:t>vm</a:t>
            </a:r>
            <a:r>
              <a:rPr lang="en-US" sz="4400" dirty="0"/>
              <a:t> devices state is stored: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409734" y="4464898"/>
            <a:ext cx="6222407" cy="5265368"/>
          </a:xfrm>
          <a:prstGeom prst="rect">
            <a:avLst/>
          </a:prstGeom>
        </p:spPr>
        <p:txBody>
          <a:bodyPr vert="horz" lIns="182843" tIns="91422" rIns="182843" bIns="91422" rtlCol="0" anchor="t">
            <a:noAutofit/>
          </a:bodyPr>
          <a:lstStyle>
            <a:lvl1pPr marL="860425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4000" b="0" i="0" kern="1200" spc="-5" dirty="0" smtClean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1pPr>
            <a:lvl2pPr marL="1655064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3600" b="0" i="0" kern="1200" spc="-5" dirty="0" smtClean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2pPr>
            <a:lvl3pPr marL="2386584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3200" b="0" i="0" kern="1200" spc="-5" dirty="0" smtClean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3pPr>
            <a:lvl4pPr marL="3026664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2800" b="0" i="0" kern="1200" spc="-5" dirty="0" smtClean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4pPr>
            <a:lvl5pPr marL="3666744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2800" b="0" i="0" kern="1200" spc="-5" dirty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32410" indent="0">
              <a:buNone/>
            </a:pPr>
            <a:r>
              <a:rPr lang="en-US" sz="5400" b="1" dirty="0" smtClean="0"/>
              <a:t>Internal</a:t>
            </a:r>
            <a:endParaRPr lang="en-US" sz="5400" b="1" dirty="0"/>
          </a:p>
          <a:p>
            <a:pPr marL="232410" indent="0">
              <a:buNone/>
            </a:pPr>
            <a:r>
              <a:rPr lang="en-US" dirty="0" smtClean="0"/>
              <a:t>The </a:t>
            </a:r>
            <a:r>
              <a:rPr lang="en-US" dirty="0"/>
              <a:t>state is stored inside the disk</a:t>
            </a:r>
          </a:p>
          <a:p>
            <a:pPr marL="232410" indent="0">
              <a:buNone/>
            </a:pPr>
            <a:r>
              <a:rPr lang="en-US" dirty="0" smtClean="0"/>
              <a:t>Format </a:t>
            </a:r>
            <a:r>
              <a:rPr lang="en-US" dirty="0"/>
              <a:t>driver support is needed: qcow2</a:t>
            </a:r>
            <a:endParaRPr lang="en-US" sz="2800" dirty="0"/>
          </a:p>
        </p:txBody>
      </p:sp>
      <p:sp>
        <p:nvSpPr>
          <p:cNvPr id="12" name="Rounded Rectangle 11"/>
          <p:cNvSpPr/>
          <p:nvPr/>
        </p:nvSpPr>
        <p:spPr>
          <a:xfrm>
            <a:off x="12734371" y="4066990"/>
            <a:ext cx="5642986" cy="506100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431800" dist="330200" dir="5400000" sx="101000" sy="101000" algn="t" rotWithShape="0">
              <a:schemeClr val="accent6">
                <a:lumMod val="7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12997631" y="4464898"/>
            <a:ext cx="4913559" cy="5265368"/>
          </a:xfrm>
          <a:prstGeom prst="rect">
            <a:avLst/>
          </a:prstGeom>
        </p:spPr>
        <p:txBody>
          <a:bodyPr vert="horz" lIns="182843" tIns="91422" rIns="182843" bIns="91422" rtlCol="0" anchor="t">
            <a:noAutofit/>
          </a:bodyPr>
          <a:lstStyle>
            <a:lvl1pPr marL="860425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4000" b="0" i="0" kern="1200" spc="-5" dirty="0" smtClean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1pPr>
            <a:lvl2pPr marL="1655064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3600" b="0" i="0" kern="1200" spc="-5" dirty="0" smtClean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2pPr>
            <a:lvl3pPr marL="2386584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3200" b="0" i="0" kern="1200" spc="-5" dirty="0" smtClean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3pPr>
            <a:lvl4pPr marL="3026664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2800" b="0" i="0" kern="1200" spc="-5" dirty="0" smtClean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4pPr>
            <a:lvl5pPr marL="3666744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2800" b="0" i="0" kern="1200" spc="-5" dirty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32410" indent="0">
              <a:buNone/>
            </a:pPr>
            <a:r>
              <a:rPr lang="en-US" sz="5400" b="1" dirty="0">
                <a:solidFill>
                  <a:schemeClr val="accent1"/>
                </a:solidFill>
              </a:rPr>
              <a:t>External</a:t>
            </a:r>
          </a:p>
          <a:p>
            <a:pPr marL="232410" indent="0">
              <a:buNone/>
            </a:pPr>
            <a:r>
              <a:rPr lang="en-US" dirty="0">
                <a:solidFill>
                  <a:schemeClr val="accent1"/>
                </a:solidFill>
              </a:rPr>
              <a:t>The state is saved on fs, net, etc.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038897" y="4066990"/>
            <a:ext cx="6915973" cy="5061002"/>
          </a:xfrm>
          <a:prstGeom prst="roundRect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11069425" y="5791200"/>
            <a:ext cx="1559859" cy="2220903"/>
          </a:xfrm>
          <a:prstGeom prst="rect">
            <a:avLst/>
          </a:prstGeom>
        </p:spPr>
        <p:txBody>
          <a:bodyPr vert="horz" lIns="182843" tIns="91422" rIns="182843" bIns="91422" rtlCol="0" anchor="t">
            <a:noAutofit/>
          </a:bodyPr>
          <a:lstStyle>
            <a:lvl1pPr marL="860425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4000" b="0" i="0" kern="1200" spc="-5" dirty="0" smtClean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1pPr>
            <a:lvl2pPr marL="1655064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3600" b="0" i="0" kern="1200" spc="-5" dirty="0" smtClean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2pPr>
            <a:lvl3pPr marL="2386584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3200" b="0" i="0" kern="1200" spc="-5" dirty="0" smtClean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3pPr>
            <a:lvl4pPr marL="3026664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2800" b="0" i="0" kern="1200" spc="-5" dirty="0" smtClean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4pPr>
            <a:lvl5pPr marL="3666744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2800" b="0" i="0" kern="1200" spc="-5" dirty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 smtClean="0"/>
              <a:t>VS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/>
              <a:t>What are the VM snapshot types?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CE76EFCB-163E-410E-A9D2-CD0E9FA0A16D}"/>
              </a:ext>
            </a:extLst>
          </p:cNvPr>
          <p:cNvSpPr/>
          <p:nvPr/>
        </p:nvSpPr>
        <p:spPr>
          <a:xfrm>
            <a:off x="984294" y="2791981"/>
            <a:ext cx="1275009" cy="1275009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5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01</a:t>
            </a:r>
            <a:endParaRPr lang="en-US" sz="3958" b="1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FE7DB5A-B9E8-4F4B-8CDF-D4736D756A7F}"/>
              </a:ext>
            </a:extLst>
          </p:cNvPr>
          <p:cNvSpPr/>
          <p:nvPr/>
        </p:nvSpPr>
        <p:spPr>
          <a:xfrm>
            <a:off x="984387" y="4907192"/>
            <a:ext cx="1275009" cy="127500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5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02</a:t>
            </a:r>
            <a:endParaRPr lang="en-US" sz="3958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13B29821-15E7-4E05-9FF3-084E6FEEEBA7}"/>
              </a:ext>
            </a:extLst>
          </p:cNvPr>
          <p:cNvSpPr/>
          <p:nvPr/>
        </p:nvSpPr>
        <p:spPr>
          <a:xfrm>
            <a:off x="984097" y="7022403"/>
            <a:ext cx="1275009" cy="127500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5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03</a:t>
            </a:r>
            <a:endParaRPr lang="en-US" sz="3958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22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842114" y="501659"/>
            <a:ext cx="18419873" cy="1395721"/>
          </a:xfrm>
          <a:prstGeom prst="rect">
            <a:avLst/>
          </a:prstGeom>
        </p:spPr>
        <p:txBody>
          <a:bodyPr vert="horz" lIns="182843" tIns="91422" rIns="182843" bIns="91422" rtlCol="0" anchor="t" anchorCtr="0">
            <a:noAutofit/>
          </a:bodyPr>
          <a:lstStyle>
            <a:lvl1pPr>
              <a:defRPr sz="54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8000" kern="0" dirty="0"/>
              <a:t>Background snapshot details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CE76EFCB-163E-410E-A9D2-CD0E9FA0A16D}"/>
              </a:ext>
            </a:extLst>
          </p:cNvPr>
          <p:cNvSpPr/>
          <p:nvPr/>
        </p:nvSpPr>
        <p:spPr>
          <a:xfrm>
            <a:off x="984294" y="2791981"/>
            <a:ext cx="1275009" cy="127500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50" dirty="0">
                <a:solidFill>
                  <a:schemeClr val="bg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01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FE7DB5A-B9E8-4F4B-8CDF-D4736D756A7F}"/>
              </a:ext>
            </a:extLst>
          </p:cNvPr>
          <p:cNvSpPr/>
          <p:nvPr/>
        </p:nvSpPr>
        <p:spPr>
          <a:xfrm>
            <a:off x="984387" y="4907192"/>
            <a:ext cx="1275009" cy="1275009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5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02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13B29821-15E7-4E05-9FF3-084E6FEEEBA7}"/>
              </a:ext>
            </a:extLst>
          </p:cNvPr>
          <p:cNvSpPr/>
          <p:nvPr/>
        </p:nvSpPr>
        <p:spPr>
          <a:xfrm>
            <a:off x="984097" y="7022403"/>
            <a:ext cx="1275009" cy="127500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5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03</a:t>
            </a:r>
            <a:endParaRPr lang="en-US" sz="3958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9" name="Straight Connector 8"/>
          <p:cNvCxnSpPr>
            <a:stCxn id="6" idx="4"/>
            <a:endCxn id="7" idx="0"/>
          </p:cNvCxnSpPr>
          <p:nvPr/>
        </p:nvCxnSpPr>
        <p:spPr>
          <a:xfrm>
            <a:off x="1621799" y="4066990"/>
            <a:ext cx="93" cy="840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824;p91"/>
          <p:cNvSpPr txBox="1">
            <a:spLocks/>
          </p:cNvSpPr>
          <p:nvPr/>
        </p:nvSpPr>
        <p:spPr>
          <a:xfrm>
            <a:off x="13043129" y="6989025"/>
            <a:ext cx="4786301" cy="2815528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860425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4000" b="0" i="0" kern="1200" spc="-5" dirty="0" smtClean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1pPr>
            <a:lvl2pPr marL="1655064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3600" b="0" i="0" kern="1200" spc="-5" dirty="0" smtClean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2pPr>
            <a:lvl3pPr marL="2386584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3200" b="0" i="0" kern="1200" spc="-5" dirty="0" smtClean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3pPr>
            <a:lvl4pPr marL="3026664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2800" b="0" i="0" kern="1200" spc="-5" dirty="0" smtClean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4pPr>
            <a:lvl5pPr marL="3666744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2800" b="0" i="0" kern="1200" spc="-5" dirty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700"/>
              </a:spcBef>
              <a:spcAft>
                <a:spcPts val="0"/>
              </a:spcAft>
              <a:buSzPts val="1800"/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HARDEST PART: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VM memory access </a:t>
            </a:r>
            <a:r>
              <a:rPr lang="en-US" dirty="0"/>
              <a:t>tracking</a:t>
            </a:r>
          </a:p>
        </p:txBody>
      </p:sp>
      <p:sp>
        <p:nvSpPr>
          <p:cNvPr id="11" name="Google Shape;824;p91"/>
          <p:cNvSpPr txBox="1">
            <a:spLocks/>
          </p:cNvSpPr>
          <p:nvPr/>
        </p:nvSpPr>
        <p:spPr>
          <a:xfrm>
            <a:off x="3938699" y="7366844"/>
            <a:ext cx="4156573" cy="2815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>
              <a:spcBef>
                <a:spcPts val="700"/>
              </a:spcBef>
              <a:buClr>
                <a:srgbClr val="C23038"/>
              </a:buClr>
              <a:buSzPts val="1800"/>
              <a:buNone/>
            </a:pPr>
            <a:r>
              <a:rPr lang="en-US" sz="4000" dirty="0">
                <a:solidFill>
                  <a:srgbClr val="2E2C2C"/>
                </a:solidFill>
              </a:rPr>
              <a:t>Uses migration code</a:t>
            </a:r>
          </a:p>
        </p:txBody>
      </p:sp>
      <p:sp>
        <p:nvSpPr>
          <p:cNvPr id="12" name="Google Shape;824;p91"/>
          <p:cNvSpPr txBox="1">
            <a:spLocks/>
          </p:cNvSpPr>
          <p:nvPr/>
        </p:nvSpPr>
        <p:spPr>
          <a:xfrm>
            <a:off x="8701880" y="7366844"/>
            <a:ext cx="4049505" cy="2815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>
              <a:spcBef>
                <a:spcPts val="700"/>
              </a:spcBef>
              <a:buClr>
                <a:srgbClr val="C23038"/>
              </a:buClr>
              <a:buSzPts val="1800"/>
              <a:buNone/>
            </a:pPr>
            <a:r>
              <a:rPr lang="en-US" sz="4000" dirty="0">
                <a:solidFill>
                  <a:srgbClr val="2E2C2C"/>
                </a:solidFill>
              </a:rPr>
              <a:t>Copy memory page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446533" y="3598805"/>
            <a:ext cx="12560200" cy="3214304"/>
            <a:chOff x="2131235" y="2434696"/>
            <a:chExt cx="3294830" cy="843186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2131235" y="2453948"/>
              <a:ext cx="823932" cy="823934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2131235" y="2434696"/>
              <a:ext cx="823932" cy="82393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958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3366684" y="2453948"/>
              <a:ext cx="823932" cy="823934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3366684" y="2434696"/>
              <a:ext cx="823932" cy="82393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958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4602133" y="2453948"/>
              <a:ext cx="823932" cy="823934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4602133" y="2434696"/>
              <a:ext cx="823932" cy="82393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958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284" y="4504666"/>
            <a:ext cx="1471402" cy="13376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8192" y="4545788"/>
            <a:ext cx="1029762" cy="123571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98906" y="4545788"/>
            <a:ext cx="1382326" cy="123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9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/>
              <a:t>VM memory access tracking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CE76EFCB-163E-410E-A9D2-CD0E9FA0A16D}"/>
              </a:ext>
            </a:extLst>
          </p:cNvPr>
          <p:cNvSpPr/>
          <p:nvPr/>
        </p:nvSpPr>
        <p:spPr>
          <a:xfrm>
            <a:off x="984294" y="2791981"/>
            <a:ext cx="1275009" cy="127500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50" dirty="0">
                <a:solidFill>
                  <a:schemeClr val="bg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01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8FE7DB5A-B9E8-4F4B-8CDF-D4736D756A7F}"/>
              </a:ext>
            </a:extLst>
          </p:cNvPr>
          <p:cNvSpPr/>
          <p:nvPr/>
        </p:nvSpPr>
        <p:spPr>
          <a:xfrm>
            <a:off x="984387" y="4907192"/>
            <a:ext cx="1275009" cy="1275009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5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02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13B29821-15E7-4E05-9FF3-084E6FEEEBA7}"/>
              </a:ext>
            </a:extLst>
          </p:cNvPr>
          <p:cNvSpPr/>
          <p:nvPr/>
        </p:nvSpPr>
        <p:spPr>
          <a:xfrm>
            <a:off x="984097" y="7022403"/>
            <a:ext cx="1275009" cy="127500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5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03</a:t>
            </a:r>
            <a:endParaRPr lang="en-US" sz="3958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21799" y="4066990"/>
            <a:ext cx="93" cy="840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3680018" y="3236410"/>
            <a:ext cx="6920660" cy="506100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431800" dist="330200" dir="5400000" sx="101000" sy="101000" algn="t" rotWithShape="0">
              <a:schemeClr val="accent6">
                <a:lumMod val="7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089238" y="3505712"/>
            <a:ext cx="6663933" cy="4515797"/>
          </a:xfrm>
          <a:prstGeom prst="rect">
            <a:avLst/>
          </a:prstGeom>
        </p:spPr>
        <p:txBody>
          <a:bodyPr vert="horz" lIns="182843" tIns="91422" rIns="182843" bIns="91422" rtlCol="0" anchor="t">
            <a:noAutofit/>
          </a:bodyPr>
          <a:lstStyle>
            <a:lvl1pPr marL="860425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4000" b="0" i="0" kern="1200" spc="-5" dirty="0" smtClean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1pPr>
            <a:lvl2pPr marL="1655064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3600" b="0" i="0" kern="1200" spc="-5" dirty="0" smtClean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2pPr>
            <a:lvl3pPr marL="2386584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3200" b="0" i="0" kern="1200" spc="-5" dirty="0" smtClean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3pPr>
            <a:lvl4pPr marL="3026664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2800" b="0" i="0" kern="1200" spc="-5" dirty="0" smtClean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4pPr>
            <a:lvl5pPr marL="3666744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2800" b="0" i="0" kern="1200" spc="-5" dirty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32410" indent="0">
              <a:buNone/>
            </a:pPr>
            <a:r>
              <a:rPr lang="en-US" sz="7200" dirty="0" err="1"/>
              <a:t>mprotect</a:t>
            </a:r>
            <a:r>
              <a:rPr lang="en-US" sz="7200" dirty="0"/>
              <a:t> – </a:t>
            </a:r>
            <a:r>
              <a:rPr lang="en-US" sz="7200" dirty="0" err="1"/>
              <a:t>sigsegv</a:t>
            </a:r>
            <a:r>
              <a:rPr lang="en-US" sz="7200" dirty="0"/>
              <a:t> </a:t>
            </a:r>
            <a:r>
              <a:rPr lang="en-US" sz="7200" dirty="0" smtClean="0"/>
              <a:t>catch</a:t>
            </a:r>
          </a:p>
          <a:p>
            <a:pPr marL="232410" indent="0">
              <a:buNone/>
            </a:pPr>
            <a:r>
              <a:rPr lang="en-US" sz="4400" dirty="0"/>
              <a:t>Too many places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en-US" sz="4400" dirty="0" smtClean="0"/>
              <a:t>to </a:t>
            </a:r>
            <a:r>
              <a:rPr lang="en-US" sz="4400" dirty="0"/>
              <a:t>track access</a:t>
            </a:r>
          </a:p>
          <a:p>
            <a:pPr marL="232410" indent="0">
              <a:buNone/>
            </a:pPr>
            <a:endParaRPr lang="en-US" sz="7200" dirty="0"/>
          </a:p>
        </p:txBody>
      </p:sp>
      <p:sp>
        <p:nvSpPr>
          <p:cNvPr id="11" name="Rounded Rectangle 10"/>
          <p:cNvSpPr/>
          <p:nvPr/>
        </p:nvSpPr>
        <p:spPr>
          <a:xfrm>
            <a:off x="11628650" y="3236410"/>
            <a:ext cx="7220960" cy="5061002"/>
          </a:xfrm>
          <a:prstGeom prst="roundRect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12006382" y="3505712"/>
            <a:ext cx="6663933" cy="2740785"/>
          </a:xfrm>
          <a:prstGeom prst="rect">
            <a:avLst/>
          </a:prstGeom>
        </p:spPr>
        <p:txBody>
          <a:bodyPr vert="horz" lIns="182843" tIns="91422" rIns="182843" bIns="91422" rtlCol="0" anchor="t">
            <a:noAutofit/>
          </a:bodyPr>
          <a:lstStyle>
            <a:lvl1pPr marL="860425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4000" b="0" i="0" kern="1200" spc="-5" dirty="0" smtClean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1pPr>
            <a:lvl2pPr marL="1655064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3600" b="0" i="0" kern="1200" spc="-5" dirty="0" smtClean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2pPr>
            <a:lvl3pPr marL="2386584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3200" b="0" i="0" kern="1200" spc="-5" dirty="0" smtClean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3pPr>
            <a:lvl4pPr marL="3026664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2800" b="0" i="0" kern="1200" spc="-5" dirty="0" smtClean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4pPr>
            <a:lvl5pPr marL="3666744" indent="-628015" algn="l" defTabSz="914400" rtl="0" eaLnBrk="1" latinLnBrk="0" hangingPunct="1">
              <a:lnSpc>
                <a:spcPct val="100000"/>
              </a:lnSpc>
              <a:spcBef>
                <a:spcPts val="1630"/>
              </a:spcBef>
              <a:spcAft>
                <a:spcPts val="600"/>
              </a:spcAft>
              <a:buClr>
                <a:srgbClr val="C23038"/>
              </a:buClr>
              <a:buFont typeface="Open Sans Light"/>
              <a:buChar char="—"/>
              <a:tabLst>
                <a:tab pos="861060" algn="l"/>
              </a:tabLst>
              <a:defRPr lang="en-US" sz="2800" b="0" i="0" kern="1200" spc="-5" dirty="0">
                <a:solidFill>
                  <a:srgbClr val="2E2C2C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32410" indent="0">
              <a:buNone/>
            </a:pPr>
            <a:r>
              <a:rPr lang="en-US" sz="7200" dirty="0" err="1"/>
              <a:t>userfaultfd</a:t>
            </a:r>
            <a:endParaRPr lang="en-US" sz="7200" dirty="0"/>
          </a:p>
          <a:p>
            <a:pPr marL="232410" indent="0">
              <a:buNone/>
            </a:pPr>
            <a:r>
              <a:rPr lang="en-US" sz="4400" dirty="0"/>
              <a:t>WP-mode isn't a part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en-US" sz="4400" dirty="0" smtClean="0"/>
              <a:t>of </a:t>
            </a:r>
            <a:r>
              <a:rPr lang="en-US" sz="4400" dirty="0" err="1"/>
              <a:t>mainsream</a:t>
            </a:r>
            <a:r>
              <a:rPr lang="en-US" sz="4400" dirty="0"/>
              <a:t> </a:t>
            </a:r>
            <a:r>
              <a:rPr lang="en-US" sz="4400" dirty="0" err="1"/>
              <a:t>linux</a:t>
            </a:r>
            <a:r>
              <a:rPr lang="en-US" sz="4800" dirty="0"/>
              <a:t>       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30506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124F6394-4052-4FEB-8A1E-A14718C5940E}"/>
              </a:ext>
            </a:extLst>
          </p:cNvPr>
          <p:cNvGrpSpPr/>
          <p:nvPr/>
        </p:nvGrpSpPr>
        <p:grpSpPr>
          <a:xfrm>
            <a:off x="5660139" y="5830218"/>
            <a:ext cx="3165201" cy="2247172"/>
            <a:chOff x="3913901" y="5865040"/>
            <a:chExt cx="2191462" cy="1730427"/>
          </a:xfrm>
        </p:grpSpPr>
        <p:cxnSp>
          <p:nvCxnSpPr>
            <p:cNvPr id="33" name="直接连接符 84">
              <a:extLst>
                <a:ext uri="{FF2B5EF4-FFF2-40B4-BE49-F238E27FC236}">
                  <a16:creationId xmlns:a16="http://schemas.microsoft.com/office/drawing/2014/main" xmlns="" id="{81D22C3A-7BD9-4808-AFDB-67DF704EAA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4989" y="6731857"/>
              <a:ext cx="440374" cy="1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" name="弧形 85">
              <a:extLst>
                <a:ext uri="{FF2B5EF4-FFF2-40B4-BE49-F238E27FC236}">
                  <a16:creationId xmlns:a16="http://schemas.microsoft.com/office/drawing/2014/main" xmlns="" id="{2FA53928-015C-4840-9F5C-45DFA73C722C}"/>
                </a:ext>
              </a:extLst>
            </p:cNvPr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54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5C3446CE-F2EE-4183-B20A-B68382E649CE}"/>
              </a:ext>
            </a:extLst>
          </p:cNvPr>
          <p:cNvGrpSpPr/>
          <p:nvPr/>
        </p:nvGrpSpPr>
        <p:grpSpPr>
          <a:xfrm>
            <a:off x="2820799" y="5760177"/>
            <a:ext cx="3109697" cy="2350521"/>
            <a:chOff x="3913901" y="5865040"/>
            <a:chExt cx="2101289" cy="1730427"/>
          </a:xfrm>
        </p:grpSpPr>
        <p:cxnSp>
          <p:nvCxnSpPr>
            <p:cNvPr id="52" name="直接连接符 84">
              <a:extLst>
                <a:ext uri="{FF2B5EF4-FFF2-40B4-BE49-F238E27FC236}">
                  <a16:creationId xmlns:a16="http://schemas.microsoft.com/office/drawing/2014/main" xmlns="" id="{2ED1E316-3C47-4A75-B7C5-4ED5CDC12F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4989" y="6731857"/>
              <a:ext cx="350201" cy="1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3" name="弧形 85">
              <a:extLst>
                <a:ext uri="{FF2B5EF4-FFF2-40B4-BE49-F238E27FC236}">
                  <a16:creationId xmlns:a16="http://schemas.microsoft.com/office/drawing/2014/main" xmlns="" id="{E11F3190-438E-473D-88E1-76B16FA96249}"/>
                </a:ext>
              </a:extLst>
            </p:cNvPr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54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64" name="Oval 63"/>
          <p:cNvSpPr/>
          <p:nvPr/>
        </p:nvSpPr>
        <p:spPr>
          <a:xfrm rot="21316916">
            <a:off x="3295693" y="5868134"/>
            <a:ext cx="2076813" cy="2106558"/>
          </a:xfrm>
          <a:prstGeom prst="ellipse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919" tIns="90460" rIns="180919" bIns="90460" rtlCol="0" anchor="ctr"/>
          <a:lstStyle/>
          <a:p>
            <a:pPr algn="ctr"/>
            <a:endParaRPr lang="bg-BG" sz="1484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4" name="Oval 73"/>
          <p:cNvSpPr/>
          <p:nvPr/>
        </p:nvSpPr>
        <p:spPr>
          <a:xfrm rot="21316916">
            <a:off x="3461587" y="6033823"/>
            <a:ext cx="1736556" cy="176626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919" tIns="90460" rIns="180919" bIns="90460" rtlCol="0" anchor="ctr"/>
          <a:lstStyle/>
          <a:p>
            <a:pPr algn="ctr"/>
            <a:endParaRPr lang="bg-BG" sz="1484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218879" y="2469258"/>
            <a:ext cx="16391026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Enable background snapshot: 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qemu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) </a:t>
            </a:r>
            <a:r>
              <a:rPr lang="en-US" sz="3200" dirty="0" err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migrate_set_capability</a:t>
            </a:r>
            <a:r>
              <a:rPr lang="en-US" sz="3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 background-snapshot on</a:t>
            </a:r>
            <a:r>
              <a:rPr lang="en-US" sz="32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endParaRPr lang="en-US" sz="3200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87" name="Subtitle 2"/>
          <p:cNvSpPr txBox="1">
            <a:spLocks/>
          </p:cNvSpPr>
          <p:nvPr/>
        </p:nvSpPr>
        <p:spPr>
          <a:xfrm>
            <a:off x="2649387" y="8899788"/>
            <a:ext cx="3529449" cy="568493"/>
          </a:xfrm>
          <a:prstGeom prst="rect">
            <a:avLst/>
          </a:prstGeom>
        </p:spPr>
        <p:txBody>
          <a:bodyPr vert="horz" wrap="square" lIns="179329" tIns="89664" rIns="179329" bIns="89664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331"/>
              </a:lnSpc>
            </a:pPr>
            <a:r>
              <a:rPr lang="en-US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qemu</a:t>
            </a:r>
            <a:r>
              <a:rPr lang="en-US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 stop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988079" y="8227518"/>
            <a:ext cx="2852064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4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Pause VM</a:t>
            </a:r>
            <a:endParaRPr lang="en-US" sz="4400" b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2114" y="501659"/>
            <a:ext cx="15979074" cy="1395721"/>
          </a:xfrm>
        </p:spPr>
        <p:txBody>
          <a:bodyPr>
            <a:noAutofit/>
          </a:bodyPr>
          <a:lstStyle/>
          <a:p>
            <a:pPr algn="l"/>
            <a:r>
              <a:rPr lang="en-US" sz="8000" dirty="0"/>
              <a:t>Background snapshot workflow</a:t>
            </a: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xmlns="" id="{8751D102-200D-41F3-B598-8D1912D0B862}"/>
              </a:ext>
            </a:extLst>
          </p:cNvPr>
          <p:cNvSpPr txBox="1">
            <a:spLocks/>
          </p:cNvSpPr>
          <p:nvPr/>
        </p:nvSpPr>
        <p:spPr>
          <a:xfrm>
            <a:off x="5130532" y="4652624"/>
            <a:ext cx="4392507" cy="1027465"/>
          </a:xfrm>
          <a:prstGeom prst="rect">
            <a:avLst/>
          </a:prstGeom>
        </p:spPr>
        <p:txBody>
          <a:bodyPr vert="horz" wrap="square" lIns="179329" tIns="89664" rIns="179329" bIns="89664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331"/>
              </a:lnSpc>
            </a:pPr>
            <a:r>
              <a:rPr lang="en-US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(qemu) </a:t>
            </a:r>
            <a:r>
              <a:rPr lang="en-US" b="1" dirty="0">
                <a:solidFill>
                  <a:srgbClr val="525051"/>
                </a:solidFill>
                <a:latin typeface="Arial" charset="0"/>
                <a:ea typeface="Arial" charset="0"/>
                <a:cs typeface="Arial" charset="0"/>
              </a:rPr>
              <a:t>snapshot_blkdev &lt;</a:t>
            </a:r>
            <a:r>
              <a:rPr lang="en-US" b="1" dirty="0" err="1">
                <a:solidFill>
                  <a:srgbClr val="525051"/>
                </a:solidFill>
                <a:latin typeface="Arial" charset="0"/>
                <a:ea typeface="Arial" charset="0"/>
                <a:cs typeface="Arial" charset="0"/>
              </a:rPr>
              <a:t>disk_name</a:t>
            </a:r>
            <a:r>
              <a:rPr lang="en-US" b="1" dirty="0">
                <a:solidFill>
                  <a:srgbClr val="525051"/>
                </a:solidFill>
                <a:latin typeface="Arial" charset="0"/>
                <a:ea typeface="Arial" charset="0"/>
                <a:cs typeface="Arial" charset="0"/>
              </a:rPr>
              <a:t>&gt; &lt;path&gt;</a:t>
            </a:r>
            <a:endParaRPr lang="en-US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D0D8090-92F2-44A2-813F-D9D511BA5F45}"/>
              </a:ext>
            </a:extLst>
          </p:cNvPr>
          <p:cNvSpPr txBox="1"/>
          <p:nvPr/>
        </p:nvSpPr>
        <p:spPr>
          <a:xfrm>
            <a:off x="4316185" y="3897932"/>
            <a:ext cx="6021200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Make a disk snapshot</a:t>
            </a: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xmlns="" id="{607AD2D2-3765-4EE6-ADED-E16EB5730A2E}"/>
              </a:ext>
            </a:extLst>
          </p:cNvPr>
          <p:cNvSpPr txBox="1">
            <a:spLocks/>
          </p:cNvSpPr>
          <p:nvPr/>
        </p:nvSpPr>
        <p:spPr>
          <a:xfrm>
            <a:off x="6966099" y="8899788"/>
            <a:ext cx="5937214" cy="568493"/>
          </a:xfrm>
          <a:prstGeom prst="rect">
            <a:avLst/>
          </a:prstGeom>
        </p:spPr>
        <p:txBody>
          <a:bodyPr vert="horz" wrap="square" lIns="179329" tIns="89664" rIns="179329" bIns="89664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331"/>
              </a:lnSpc>
            </a:pPr>
            <a:r>
              <a:rPr lang="en-US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qemu</a:t>
            </a:r>
            <a:r>
              <a:rPr lang="en-US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 </a:t>
            </a:r>
            <a:r>
              <a:rPr lang="en-US" b="1" dirty="0">
                <a:solidFill>
                  <a:srgbClr val="525051"/>
                </a:solidFill>
                <a:latin typeface="Arial" charset="0"/>
                <a:ea typeface="Arial" charset="0"/>
                <a:cs typeface="Arial" charset="0"/>
              </a:rPr>
              <a:t>migrate &lt;</a:t>
            </a:r>
            <a:r>
              <a:rPr lang="en-US" b="1" dirty="0" err="1">
                <a:solidFill>
                  <a:srgbClr val="525051"/>
                </a:solidFill>
                <a:latin typeface="Arial" charset="0"/>
                <a:ea typeface="Arial" charset="0"/>
                <a:cs typeface="Arial" charset="0"/>
              </a:rPr>
              <a:t>type:destination</a:t>
            </a:r>
            <a:r>
              <a:rPr lang="en-US" b="1" dirty="0">
                <a:solidFill>
                  <a:srgbClr val="525051"/>
                </a:solidFill>
                <a:latin typeface="Arial" charset="0"/>
                <a:ea typeface="Arial" charset="0"/>
                <a:cs typeface="Arial" charset="0"/>
              </a:rPr>
              <a:t>&gt;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2F38BAA4-B495-4693-8774-A682B44FE063}"/>
              </a:ext>
            </a:extLst>
          </p:cNvPr>
          <p:cNvSpPr txBox="1"/>
          <p:nvPr/>
        </p:nvSpPr>
        <p:spPr>
          <a:xfrm>
            <a:off x="6987425" y="8227518"/>
            <a:ext cx="5894562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Start VM state saving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5D344A56-C18F-40DE-99AF-82C02A30B55D}"/>
              </a:ext>
            </a:extLst>
          </p:cNvPr>
          <p:cNvSpPr/>
          <p:nvPr/>
        </p:nvSpPr>
        <p:spPr>
          <a:xfrm rot="21316916">
            <a:off x="6080004" y="5912550"/>
            <a:ext cx="2076813" cy="2106558"/>
          </a:xfrm>
          <a:prstGeom prst="ellipse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919" tIns="90460" rIns="180919" bIns="90460" rtlCol="0" anchor="ctr"/>
          <a:lstStyle/>
          <a:p>
            <a:pPr algn="ctr"/>
            <a:endParaRPr lang="bg-BG" sz="1484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11B97E22-63E7-4146-9AB5-889D37589E11}"/>
              </a:ext>
            </a:extLst>
          </p:cNvPr>
          <p:cNvSpPr/>
          <p:nvPr/>
        </p:nvSpPr>
        <p:spPr>
          <a:xfrm rot="21316916">
            <a:off x="6245814" y="6078240"/>
            <a:ext cx="1736556" cy="176626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919" tIns="90460" rIns="180919" bIns="90460" rtlCol="0" anchor="ctr"/>
          <a:lstStyle/>
          <a:p>
            <a:pPr algn="ctr"/>
            <a:endParaRPr lang="bg-BG" sz="1484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B87B7CCB-DAA6-4B3C-9633-5C7856BA629B}"/>
              </a:ext>
            </a:extLst>
          </p:cNvPr>
          <p:cNvSpPr/>
          <p:nvPr/>
        </p:nvSpPr>
        <p:spPr>
          <a:xfrm rot="21316916">
            <a:off x="8871529" y="5942140"/>
            <a:ext cx="2076813" cy="2106558"/>
          </a:xfrm>
          <a:prstGeom prst="ellipse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919" tIns="90460" rIns="180919" bIns="90460" rtlCol="0" anchor="ctr"/>
          <a:lstStyle/>
          <a:p>
            <a:pPr algn="ctr"/>
            <a:endParaRPr lang="bg-BG" sz="1484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594CBF8E-46EA-4E03-9090-E1F2FF0C7246}"/>
              </a:ext>
            </a:extLst>
          </p:cNvPr>
          <p:cNvSpPr/>
          <p:nvPr/>
        </p:nvSpPr>
        <p:spPr>
          <a:xfrm rot="21316916">
            <a:off x="9037256" y="6107829"/>
            <a:ext cx="1736556" cy="176626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919" tIns="90460" rIns="180919" bIns="90460" rtlCol="0" anchor="ctr"/>
          <a:lstStyle/>
          <a:p>
            <a:pPr algn="ctr"/>
            <a:endParaRPr lang="bg-BG" sz="1484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C5B83476-47CA-447B-9465-45D1B3F2CF3F}"/>
              </a:ext>
            </a:extLst>
          </p:cNvPr>
          <p:cNvSpPr/>
          <p:nvPr/>
        </p:nvSpPr>
        <p:spPr>
          <a:xfrm rot="21316916">
            <a:off x="16636861" y="5943429"/>
            <a:ext cx="2076813" cy="2106558"/>
          </a:xfrm>
          <a:prstGeom prst="ellipse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919" tIns="90460" rIns="180919" bIns="90460" rtlCol="0" anchor="ctr"/>
          <a:lstStyle/>
          <a:p>
            <a:pPr algn="ctr"/>
            <a:endParaRPr lang="bg-BG" sz="1484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E3356B8A-C942-44A7-A8AC-45E3F8AC6E4C}"/>
              </a:ext>
            </a:extLst>
          </p:cNvPr>
          <p:cNvSpPr/>
          <p:nvPr/>
        </p:nvSpPr>
        <p:spPr>
          <a:xfrm rot="21316916">
            <a:off x="16802600" y="6109118"/>
            <a:ext cx="1736556" cy="176626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919" tIns="90460" rIns="180919" bIns="90460" rtlCol="0" anchor="ctr"/>
          <a:lstStyle/>
          <a:p>
            <a:pPr algn="ctr"/>
            <a:endParaRPr lang="bg-BG" sz="1484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97556F0B-8BBB-4814-A9B1-A6F1D1F69492}"/>
              </a:ext>
            </a:extLst>
          </p:cNvPr>
          <p:cNvGrpSpPr/>
          <p:nvPr/>
        </p:nvGrpSpPr>
        <p:grpSpPr>
          <a:xfrm>
            <a:off x="8507316" y="5850712"/>
            <a:ext cx="8108267" cy="2280977"/>
            <a:chOff x="3913901" y="5865040"/>
            <a:chExt cx="5698230" cy="1730427"/>
          </a:xfrm>
        </p:grpSpPr>
        <p:cxnSp>
          <p:nvCxnSpPr>
            <p:cNvPr id="55" name="直接连接符 84">
              <a:extLst>
                <a:ext uri="{FF2B5EF4-FFF2-40B4-BE49-F238E27FC236}">
                  <a16:creationId xmlns:a16="http://schemas.microsoft.com/office/drawing/2014/main" xmlns="" id="{CC12582D-B4CF-412E-B257-B3D378EBC6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4989" y="6731857"/>
              <a:ext cx="3947142" cy="1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6" name="弧形 85">
              <a:extLst>
                <a:ext uri="{FF2B5EF4-FFF2-40B4-BE49-F238E27FC236}">
                  <a16:creationId xmlns:a16="http://schemas.microsoft.com/office/drawing/2014/main" xmlns="" id="{3F70B542-9D2A-40C3-BB94-F8DAFF70603A}"/>
                </a:ext>
              </a:extLst>
            </p:cNvPr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54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FB1FAC2-BA80-4F35-A3B1-C573F0F979FC}"/>
              </a:ext>
            </a:extLst>
          </p:cNvPr>
          <p:cNvSpPr txBox="1"/>
          <p:nvPr/>
        </p:nvSpPr>
        <p:spPr>
          <a:xfrm>
            <a:off x="15502451" y="4578805"/>
            <a:ext cx="4365170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Wait until done</a:t>
            </a:r>
          </a:p>
        </p:txBody>
      </p:sp>
      <p:sp>
        <p:nvSpPr>
          <p:cNvPr id="68" name="object 35">
            <a:extLst>
              <a:ext uri="{FF2B5EF4-FFF2-40B4-BE49-F238E27FC236}">
                <a16:creationId xmlns:a16="http://schemas.microsoft.com/office/drawing/2014/main" xmlns="" id="{97FBF092-DEFF-41E8-85CE-F300CFEF128F}"/>
              </a:ext>
            </a:extLst>
          </p:cNvPr>
          <p:cNvSpPr/>
          <p:nvPr/>
        </p:nvSpPr>
        <p:spPr>
          <a:xfrm>
            <a:off x="11516050" y="5860297"/>
            <a:ext cx="875777" cy="875777"/>
          </a:xfrm>
          <a:custGeom>
            <a:avLst/>
            <a:gdLst/>
            <a:ahLst/>
            <a:cxnLst/>
            <a:rect l="l" t="t" r="r" b="b"/>
            <a:pathLst>
              <a:path w="502919" h="502920">
                <a:moveTo>
                  <a:pt x="175910" y="452342"/>
                </a:moveTo>
                <a:lnTo>
                  <a:pt x="125650" y="452342"/>
                </a:lnTo>
                <a:lnTo>
                  <a:pt x="125650" y="502602"/>
                </a:lnTo>
                <a:lnTo>
                  <a:pt x="175910" y="502602"/>
                </a:lnTo>
                <a:lnTo>
                  <a:pt x="175910" y="452342"/>
                </a:lnTo>
                <a:close/>
              </a:path>
              <a:path w="502919" h="502920">
                <a:moveTo>
                  <a:pt x="276431" y="452342"/>
                </a:moveTo>
                <a:lnTo>
                  <a:pt x="226171" y="452342"/>
                </a:lnTo>
                <a:lnTo>
                  <a:pt x="226171" y="502602"/>
                </a:lnTo>
                <a:lnTo>
                  <a:pt x="276431" y="502602"/>
                </a:lnTo>
                <a:lnTo>
                  <a:pt x="276431" y="452342"/>
                </a:lnTo>
                <a:close/>
              </a:path>
              <a:path w="502919" h="502920">
                <a:moveTo>
                  <a:pt x="376951" y="452342"/>
                </a:moveTo>
                <a:lnTo>
                  <a:pt x="326691" y="452342"/>
                </a:lnTo>
                <a:lnTo>
                  <a:pt x="326691" y="502602"/>
                </a:lnTo>
                <a:lnTo>
                  <a:pt x="376951" y="502602"/>
                </a:lnTo>
                <a:lnTo>
                  <a:pt x="376951" y="452342"/>
                </a:lnTo>
                <a:close/>
              </a:path>
              <a:path w="502919" h="502920">
                <a:moveTo>
                  <a:pt x="402081" y="50260"/>
                </a:moveTo>
                <a:lnTo>
                  <a:pt x="100520" y="50260"/>
                </a:lnTo>
                <a:lnTo>
                  <a:pt x="80974" y="54211"/>
                </a:lnTo>
                <a:lnTo>
                  <a:pt x="64996" y="64984"/>
                </a:lnTo>
                <a:lnTo>
                  <a:pt x="54215" y="80961"/>
                </a:lnTo>
                <a:lnTo>
                  <a:pt x="50260" y="100520"/>
                </a:lnTo>
                <a:lnTo>
                  <a:pt x="50260" y="125650"/>
                </a:lnTo>
                <a:lnTo>
                  <a:pt x="0" y="125650"/>
                </a:lnTo>
                <a:lnTo>
                  <a:pt x="0" y="175910"/>
                </a:lnTo>
                <a:lnTo>
                  <a:pt x="50260" y="175910"/>
                </a:lnTo>
                <a:lnTo>
                  <a:pt x="50260" y="226171"/>
                </a:lnTo>
                <a:lnTo>
                  <a:pt x="0" y="226171"/>
                </a:lnTo>
                <a:lnTo>
                  <a:pt x="0" y="276431"/>
                </a:lnTo>
                <a:lnTo>
                  <a:pt x="50260" y="276431"/>
                </a:lnTo>
                <a:lnTo>
                  <a:pt x="50260" y="326691"/>
                </a:lnTo>
                <a:lnTo>
                  <a:pt x="0" y="326691"/>
                </a:lnTo>
                <a:lnTo>
                  <a:pt x="0" y="376951"/>
                </a:lnTo>
                <a:lnTo>
                  <a:pt x="50260" y="376951"/>
                </a:lnTo>
                <a:lnTo>
                  <a:pt x="50260" y="402081"/>
                </a:lnTo>
                <a:lnTo>
                  <a:pt x="54215" y="421628"/>
                </a:lnTo>
                <a:lnTo>
                  <a:pt x="64996" y="437605"/>
                </a:lnTo>
                <a:lnTo>
                  <a:pt x="80974" y="448386"/>
                </a:lnTo>
                <a:lnTo>
                  <a:pt x="100520" y="452342"/>
                </a:lnTo>
                <a:lnTo>
                  <a:pt x="402081" y="452342"/>
                </a:lnTo>
                <a:lnTo>
                  <a:pt x="421628" y="448386"/>
                </a:lnTo>
                <a:lnTo>
                  <a:pt x="437605" y="437605"/>
                </a:lnTo>
                <a:lnTo>
                  <a:pt x="448386" y="421628"/>
                </a:lnTo>
                <a:lnTo>
                  <a:pt x="452342" y="402081"/>
                </a:lnTo>
                <a:lnTo>
                  <a:pt x="100520" y="402081"/>
                </a:lnTo>
                <a:lnTo>
                  <a:pt x="100520" y="100520"/>
                </a:lnTo>
                <a:lnTo>
                  <a:pt x="452342" y="100520"/>
                </a:lnTo>
                <a:lnTo>
                  <a:pt x="448386" y="80961"/>
                </a:lnTo>
                <a:lnTo>
                  <a:pt x="437605" y="64984"/>
                </a:lnTo>
                <a:lnTo>
                  <a:pt x="421628" y="54211"/>
                </a:lnTo>
                <a:lnTo>
                  <a:pt x="402081" y="50260"/>
                </a:lnTo>
                <a:close/>
              </a:path>
              <a:path w="502919" h="502920">
                <a:moveTo>
                  <a:pt x="452342" y="100520"/>
                </a:moveTo>
                <a:lnTo>
                  <a:pt x="402081" y="100520"/>
                </a:lnTo>
                <a:lnTo>
                  <a:pt x="402102" y="402081"/>
                </a:lnTo>
                <a:lnTo>
                  <a:pt x="452342" y="402081"/>
                </a:lnTo>
                <a:lnTo>
                  <a:pt x="452342" y="376951"/>
                </a:lnTo>
                <a:lnTo>
                  <a:pt x="502602" y="376951"/>
                </a:lnTo>
                <a:lnTo>
                  <a:pt x="502602" y="326691"/>
                </a:lnTo>
                <a:lnTo>
                  <a:pt x="452342" y="326691"/>
                </a:lnTo>
                <a:lnTo>
                  <a:pt x="452342" y="276431"/>
                </a:lnTo>
                <a:lnTo>
                  <a:pt x="502602" y="276431"/>
                </a:lnTo>
                <a:lnTo>
                  <a:pt x="502602" y="226171"/>
                </a:lnTo>
                <a:lnTo>
                  <a:pt x="452342" y="226171"/>
                </a:lnTo>
                <a:lnTo>
                  <a:pt x="452342" y="175910"/>
                </a:lnTo>
                <a:lnTo>
                  <a:pt x="502602" y="175910"/>
                </a:lnTo>
                <a:lnTo>
                  <a:pt x="502602" y="125650"/>
                </a:lnTo>
                <a:lnTo>
                  <a:pt x="452342" y="125650"/>
                </a:lnTo>
                <a:lnTo>
                  <a:pt x="452342" y="100520"/>
                </a:lnTo>
                <a:close/>
              </a:path>
              <a:path w="502919" h="502920">
                <a:moveTo>
                  <a:pt x="175910" y="0"/>
                </a:moveTo>
                <a:lnTo>
                  <a:pt x="125650" y="0"/>
                </a:lnTo>
                <a:lnTo>
                  <a:pt x="125650" y="50260"/>
                </a:lnTo>
                <a:lnTo>
                  <a:pt x="175910" y="50260"/>
                </a:lnTo>
                <a:lnTo>
                  <a:pt x="175910" y="0"/>
                </a:lnTo>
                <a:close/>
              </a:path>
              <a:path w="502919" h="502920">
                <a:moveTo>
                  <a:pt x="276431" y="0"/>
                </a:moveTo>
                <a:lnTo>
                  <a:pt x="226171" y="0"/>
                </a:lnTo>
                <a:lnTo>
                  <a:pt x="226171" y="50260"/>
                </a:lnTo>
                <a:lnTo>
                  <a:pt x="276431" y="50260"/>
                </a:lnTo>
                <a:lnTo>
                  <a:pt x="276431" y="0"/>
                </a:lnTo>
                <a:close/>
              </a:path>
              <a:path w="502919" h="502920">
                <a:moveTo>
                  <a:pt x="376951" y="0"/>
                </a:moveTo>
                <a:lnTo>
                  <a:pt x="326691" y="0"/>
                </a:lnTo>
                <a:lnTo>
                  <a:pt x="326691" y="50260"/>
                </a:lnTo>
                <a:lnTo>
                  <a:pt x="376951" y="50260"/>
                </a:lnTo>
                <a:lnTo>
                  <a:pt x="376951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2" name="object 35">
            <a:extLst>
              <a:ext uri="{FF2B5EF4-FFF2-40B4-BE49-F238E27FC236}">
                <a16:creationId xmlns:a16="http://schemas.microsoft.com/office/drawing/2014/main" xmlns="" id="{151D5E47-1101-4206-9A43-8DF63A474C32}"/>
              </a:ext>
            </a:extLst>
          </p:cNvPr>
          <p:cNvSpPr/>
          <p:nvPr/>
        </p:nvSpPr>
        <p:spPr>
          <a:xfrm>
            <a:off x="3832574" y="6433634"/>
            <a:ext cx="966644" cy="966644"/>
          </a:xfrm>
          <a:custGeom>
            <a:avLst/>
            <a:gdLst/>
            <a:ahLst/>
            <a:cxnLst/>
            <a:rect l="l" t="t" r="r" b="b"/>
            <a:pathLst>
              <a:path w="502919" h="502920">
                <a:moveTo>
                  <a:pt x="175910" y="452342"/>
                </a:moveTo>
                <a:lnTo>
                  <a:pt x="125650" y="452342"/>
                </a:lnTo>
                <a:lnTo>
                  <a:pt x="125650" y="502602"/>
                </a:lnTo>
                <a:lnTo>
                  <a:pt x="175910" y="502602"/>
                </a:lnTo>
                <a:lnTo>
                  <a:pt x="175910" y="452342"/>
                </a:lnTo>
                <a:close/>
              </a:path>
              <a:path w="502919" h="502920">
                <a:moveTo>
                  <a:pt x="276431" y="452342"/>
                </a:moveTo>
                <a:lnTo>
                  <a:pt x="226171" y="452342"/>
                </a:lnTo>
                <a:lnTo>
                  <a:pt x="226171" y="502602"/>
                </a:lnTo>
                <a:lnTo>
                  <a:pt x="276431" y="502602"/>
                </a:lnTo>
                <a:lnTo>
                  <a:pt x="276431" y="452342"/>
                </a:lnTo>
                <a:close/>
              </a:path>
              <a:path w="502919" h="502920">
                <a:moveTo>
                  <a:pt x="376951" y="452342"/>
                </a:moveTo>
                <a:lnTo>
                  <a:pt x="326691" y="452342"/>
                </a:lnTo>
                <a:lnTo>
                  <a:pt x="326691" y="502602"/>
                </a:lnTo>
                <a:lnTo>
                  <a:pt x="376951" y="502602"/>
                </a:lnTo>
                <a:lnTo>
                  <a:pt x="376951" y="452342"/>
                </a:lnTo>
                <a:close/>
              </a:path>
              <a:path w="502919" h="502920">
                <a:moveTo>
                  <a:pt x="402081" y="50260"/>
                </a:moveTo>
                <a:lnTo>
                  <a:pt x="100520" y="50260"/>
                </a:lnTo>
                <a:lnTo>
                  <a:pt x="80974" y="54211"/>
                </a:lnTo>
                <a:lnTo>
                  <a:pt x="64996" y="64984"/>
                </a:lnTo>
                <a:lnTo>
                  <a:pt x="54215" y="80961"/>
                </a:lnTo>
                <a:lnTo>
                  <a:pt x="50260" y="100520"/>
                </a:lnTo>
                <a:lnTo>
                  <a:pt x="50260" y="125650"/>
                </a:lnTo>
                <a:lnTo>
                  <a:pt x="0" y="125650"/>
                </a:lnTo>
                <a:lnTo>
                  <a:pt x="0" y="175910"/>
                </a:lnTo>
                <a:lnTo>
                  <a:pt x="50260" y="175910"/>
                </a:lnTo>
                <a:lnTo>
                  <a:pt x="50260" y="226171"/>
                </a:lnTo>
                <a:lnTo>
                  <a:pt x="0" y="226171"/>
                </a:lnTo>
                <a:lnTo>
                  <a:pt x="0" y="276431"/>
                </a:lnTo>
                <a:lnTo>
                  <a:pt x="50260" y="276431"/>
                </a:lnTo>
                <a:lnTo>
                  <a:pt x="50260" y="326691"/>
                </a:lnTo>
                <a:lnTo>
                  <a:pt x="0" y="326691"/>
                </a:lnTo>
                <a:lnTo>
                  <a:pt x="0" y="376951"/>
                </a:lnTo>
                <a:lnTo>
                  <a:pt x="50260" y="376951"/>
                </a:lnTo>
                <a:lnTo>
                  <a:pt x="50260" y="402081"/>
                </a:lnTo>
                <a:lnTo>
                  <a:pt x="54215" y="421628"/>
                </a:lnTo>
                <a:lnTo>
                  <a:pt x="64996" y="437605"/>
                </a:lnTo>
                <a:lnTo>
                  <a:pt x="80974" y="448386"/>
                </a:lnTo>
                <a:lnTo>
                  <a:pt x="100520" y="452342"/>
                </a:lnTo>
                <a:lnTo>
                  <a:pt x="402081" y="452342"/>
                </a:lnTo>
                <a:lnTo>
                  <a:pt x="421628" y="448386"/>
                </a:lnTo>
                <a:lnTo>
                  <a:pt x="437605" y="437605"/>
                </a:lnTo>
                <a:lnTo>
                  <a:pt x="448386" y="421628"/>
                </a:lnTo>
                <a:lnTo>
                  <a:pt x="452342" y="402081"/>
                </a:lnTo>
                <a:lnTo>
                  <a:pt x="100520" y="402081"/>
                </a:lnTo>
                <a:lnTo>
                  <a:pt x="100520" y="100520"/>
                </a:lnTo>
                <a:lnTo>
                  <a:pt x="452342" y="100520"/>
                </a:lnTo>
                <a:lnTo>
                  <a:pt x="448386" y="80961"/>
                </a:lnTo>
                <a:lnTo>
                  <a:pt x="437605" y="64984"/>
                </a:lnTo>
                <a:lnTo>
                  <a:pt x="421628" y="54211"/>
                </a:lnTo>
                <a:lnTo>
                  <a:pt x="402081" y="50260"/>
                </a:lnTo>
                <a:close/>
              </a:path>
              <a:path w="502919" h="502920">
                <a:moveTo>
                  <a:pt x="452342" y="100520"/>
                </a:moveTo>
                <a:lnTo>
                  <a:pt x="402081" y="100520"/>
                </a:lnTo>
                <a:lnTo>
                  <a:pt x="402102" y="402081"/>
                </a:lnTo>
                <a:lnTo>
                  <a:pt x="452342" y="402081"/>
                </a:lnTo>
                <a:lnTo>
                  <a:pt x="452342" y="376951"/>
                </a:lnTo>
                <a:lnTo>
                  <a:pt x="502602" y="376951"/>
                </a:lnTo>
                <a:lnTo>
                  <a:pt x="502602" y="326691"/>
                </a:lnTo>
                <a:lnTo>
                  <a:pt x="452342" y="326691"/>
                </a:lnTo>
                <a:lnTo>
                  <a:pt x="452342" y="276431"/>
                </a:lnTo>
                <a:lnTo>
                  <a:pt x="502602" y="276431"/>
                </a:lnTo>
                <a:lnTo>
                  <a:pt x="502602" y="226171"/>
                </a:lnTo>
                <a:lnTo>
                  <a:pt x="452342" y="226171"/>
                </a:lnTo>
                <a:lnTo>
                  <a:pt x="452342" y="175910"/>
                </a:lnTo>
                <a:lnTo>
                  <a:pt x="502602" y="175910"/>
                </a:lnTo>
                <a:lnTo>
                  <a:pt x="502602" y="125650"/>
                </a:lnTo>
                <a:lnTo>
                  <a:pt x="452342" y="125650"/>
                </a:lnTo>
                <a:lnTo>
                  <a:pt x="452342" y="100520"/>
                </a:lnTo>
                <a:close/>
              </a:path>
              <a:path w="502919" h="502920">
                <a:moveTo>
                  <a:pt x="175910" y="0"/>
                </a:moveTo>
                <a:lnTo>
                  <a:pt x="125650" y="0"/>
                </a:lnTo>
                <a:lnTo>
                  <a:pt x="125650" y="50260"/>
                </a:lnTo>
                <a:lnTo>
                  <a:pt x="175910" y="50260"/>
                </a:lnTo>
                <a:lnTo>
                  <a:pt x="175910" y="0"/>
                </a:lnTo>
                <a:close/>
              </a:path>
              <a:path w="502919" h="502920">
                <a:moveTo>
                  <a:pt x="276431" y="0"/>
                </a:moveTo>
                <a:lnTo>
                  <a:pt x="226171" y="0"/>
                </a:lnTo>
                <a:lnTo>
                  <a:pt x="226171" y="50260"/>
                </a:lnTo>
                <a:lnTo>
                  <a:pt x="276431" y="50260"/>
                </a:lnTo>
                <a:lnTo>
                  <a:pt x="276431" y="0"/>
                </a:lnTo>
                <a:close/>
              </a:path>
              <a:path w="502919" h="502920">
                <a:moveTo>
                  <a:pt x="376951" y="0"/>
                </a:moveTo>
                <a:lnTo>
                  <a:pt x="326691" y="0"/>
                </a:lnTo>
                <a:lnTo>
                  <a:pt x="326691" y="50260"/>
                </a:lnTo>
                <a:lnTo>
                  <a:pt x="376951" y="50260"/>
                </a:lnTo>
                <a:lnTo>
                  <a:pt x="37695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CE76EFCB-163E-410E-A9D2-CD0E9FA0A16D}"/>
              </a:ext>
            </a:extLst>
          </p:cNvPr>
          <p:cNvSpPr/>
          <p:nvPr/>
        </p:nvSpPr>
        <p:spPr>
          <a:xfrm>
            <a:off x="984294" y="2791981"/>
            <a:ext cx="1275009" cy="127500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50" dirty="0">
                <a:solidFill>
                  <a:schemeClr val="bg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01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8FE7DB5A-B9E8-4F4B-8CDF-D4736D756A7F}"/>
              </a:ext>
            </a:extLst>
          </p:cNvPr>
          <p:cNvSpPr/>
          <p:nvPr/>
        </p:nvSpPr>
        <p:spPr>
          <a:xfrm>
            <a:off x="984387" y="4907192"/>
            <a:ext cx="1275009" cy="127500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50" dirty="0">
                <a:solidFill>
                  <a:schemeClr val="bg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02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13B29821-15E7-4E05-9FF3-084E6FEEEBA7}"/>
              </a:ext>
            </a:extLst>
          </p:cNvPr>
          <p:cNvSpPr/>
          <p:nvPr/>
        </p:nvSpPr>
        <p:spPr>
          <a:xfrm>
            <a:off x="984097" y="7022403"/>
            <a:ext cx="1275009" cy="1275009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5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03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1621799" y="4066990"/>
            <a:ext cx="93" cy="8402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621799" y="6182201"/>
            <a:ext cx="93" cy="840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bject 35">
            <a:extLst>
              <a:ext uri="{FF2B5EF4-FFF2-40B4-BE49-F238E27FC236}">
                <a16:creationId xmlns:a16="http://schemas.microsoft.com/office/drawing/2014/main" xmlns="" id="{151D5E47-1101-4206-9A43-8DF63A474C32}"/>
              </a:ext>
            </a:extLst>
          </p:cNvPr>
          <p:cNvSpPr/>
          <p:nvPr/>
        </p:nvSpPr>
        <p:spPr>
          <a:xfrm>
            <a:off x="6650988" y="6433634"/>
            <a:ext cx="966644" cy="966644"/>
          </a:xfrm>
          <a:custGeom>
            <a:avLst/>
            <a:gdLst/>
            <a:ahLst/>
            <a:cxnLst/>
            <a:rect l="l" t="t" r="r" b="b"/>
            <a:pathLst>
              <a:path w="502919" h="502920">
                <a:moveTo>
                  <a:pt x="175910" y="452342"/>
                </a:moveTo>
                <a:lnTo>
                  <a:pt x="125650" y="452342"/>
                </a:lnTo>
                <a:lnTo>
                  <a:pt x="125650" y="502602"/>
                </a:lnTo>
                <a:lnTo>
                  <a:pt x="175910" y="502602"/>
                </a:lnTo>
                <a:lnTo>
                  <a:pt x="175910" y="452342"/>
                </a:lnTo>
                <a:close/>
              </a:path>
              <a:path w="502919" h="502920">
                <a:moveTo>
                  <a:pt x="276431" y="452342"/>
                </a:moveTo>
                <a:lnTo>
                  <a:pt x="226171" y="452342"/>
                </a:lnTo>
                <a:lnTo>
                  <a:pt x="226171" y="502602"/>
                </a:lnTo>
                <a:lnTo>
                  <a:pt x="276431" y="502602"/>
                </a:lnTo>
                <a:lnTo>
                  <a:pt x="276431" y="452342"/>
                </a:lnTo>
                <a:close/>
              </a:path>
              <a:path w="502919" h="502920">
                <a:moveTo>
                  <a:pt x="376951" y="452342"/>
                </a:moveTo>
                <a:lnTo>
                  <a:pt x="326691" y="452342"/>
                </a:lnTo>
                <a:lnTo>
                  <a:pt x="326691" y="502602"/>
                </a:lnTo>
                <a:lnTo>
                  <a:pt x="376951" y="502602"/>
                </a:lnTo>
                <a:lnTo>
                  <a:pt x="376951" y="452342"/>
                </a:lnTo>
                <a:close/>
              </a:path>
              <a:path w="502919" h="502920">
                <a:moveTo>
                  <a:pt x="402081" y="50260"/>
                </a:moveTo>
                <a:lnTo>
                  <a:pt x="100520" y="50260"/>
                </a:lnTo>
                <a:lnTo>
                  <a:pt x="80974" y="54211"/>
                </a:lnTo>
                <a:lnTo>
                  <a:pt x="64996" y="64984"/>
                </a:lnTo>
                <a:lnTo>
                  <a:pt x="54215" y="80961"/>
                </a:lnTo>
                <a:lnTo>
                  <a:pt x="50260" y="100520"/>
                </a:lnTo>
                <a:lnTo>
                  <a:pt x="50260" y="125650"/>
                </a:lnTo>
                <a:lnTo>
                  <a:pt x="0" y="125650"/>
                </a:lnTo>
                <a:lnTo>
                  <a:pt x="0" y="175910"/>
                </a:lnTo>
                <a:lnTo>
                  <a:pt x="50260" y="175910"/>
                </a:lnTo>
                <a:lnTo>
                  <a:pt x="50260" y="226171"/>
                </a:lnTo>
                <a:lnTo>
                  <a:pt x="0" y="226171"/>
                </a:lnTo>
                <a:lnTo>
                  <a:pt x="0" y="276431"/>
                </a:lnTo>
                <a:lnTo>
                  <a:pt x="50260" y="276431"/>
                </a:lnTo>
                <a:lnTo>
                  <a:pt x="50260" y="326691"/>
                </a:lnTo>
                <a:lnTo>
                  <a:pt x="0" y="326691"/>
                </a:lnTo>
                <a:lnTo>
                  <a:pt x="0" y="376951"/>
                </a:lnTo>
                <a:lnTo>
                  <a:pt x="50260" y="376951"/>
                </a:lnTo>
                <a:lnTo>
                  <a:pt x="50260" y="402081"/>
                </a:lnTo>
                <a:lnTo>
                  <a:pt x="54215" y="421628"/>
                </a:lnTo>
                <a:lnTo>
                  <a:pt x="64996" y="437605"/>
                </a:lnTo>
                <a:lnTo>
                  <a:pt x="80974" y="448386"/>
                </a:lnTo>
                <a:lnTo>
                  <a:pt x="100520" y="452342"/>
                </a:lnTo>
                <a:lnTo>
                  <a:pt x="402081" y="452342"/>
                </a:lnTo>
                <a:lnTo>
                  <a:pt x="421628" y="448386"/>
                </a:lnTo>
                <a:lnTo>
                  <a:pt x="437605" y="437605"/>
                </a:lnTo>
                <a:lnTo>
                  <a:pt x="448386" y="421628"/>
                </a:lnTo>
                <a:lnTo>
                  <a:pt x="452342" y="402081"/>
                </a:lnTo>
                <a:lnTo>
                  <a:pt x="100520" y="402081"/>
                </a:lnTo>
                <a:lnTo>
                  <a:pt x="100520" y="100520"/>
                </a:lnTo>
                <a:lnTo>
                  <a:pt x="452342" y="100520"/>
                </a:lnTo>
                <a:lnTo>
                  <a:pt x="448386" y="80961"/>
                </a:lnTo>
                <a:lnTo>
                  <a:pt x="437605" y="64984"/>
                </a:lnTo>
                <a:lnTo>
                  <a:pt x="421628" y="54211"/>
                </a:lnTo>
                <a:lnTo>
                  <a:pt x="402081" y="50260"/>
                </a:lnTo>
                <a:close/>
              </a:path>
              <a:path w="502919" h="502920">
                <a:moveTo>
                  <a:pt x="452342" y="100520"/>
                </a:moveTo>
                <a:lnTo>
                  <a:pt x="402081" y="100520"/>
                </a:lnTo>
                <a:lnTo>
                  <a:pt x="402102" y="402081"/>
                </a:lnTo>
                <a:lnTo>
                  <a:pt x="452342" y="402081"/>
                </a:lnTo>
                <a:lnTo>
                  <a:pt x="452342" y="376951"/>
                </a:lnTo>
                <a:lnTo>
                  <a:pt x="502602" y="376951"/>
                </a:lnTo>
                <a:lnTo>
                  <a:pt x="502602" y="326691"/>
                </a:lnTo>
                <a:lnTo>
                  <a:pt x="452342" y="326691"/>
                </a:lnTo>
                <a:lnTo>
                  <a:pt x="452342" y="276431"/>
                </a:lnTo>
                <a:lnTo>
                  <a:pt x="502602" y="276431"/>
                </a:lnTo>
                <a:lnTo>
                  <a:pt x="502602" y="226171"/>
                </a:lnTo>
                <a:lnTo>
                  <a:pt x="452342" y="226171"/>
                </a:lnTo>
                <a:lnTo>
                  <a:pt x="452342" y="175910"/>
                </a:lnTo>
                <a:lnTo>
                  <a:pt x="502602" y="175910"/>
                </a:lnTo>
                <a:lnTo>
                  <a:pt x="502602" y="125650"/>
                </a:lnTo>
                <a:lnTo>
                  <a:pt x="452342" y="125650"/>
                </a:lnTo>
                <a:lnTo>
                  <a:pt x="452342" y="100520"/>
                </a:lnTo>
                <a:close/>
              </a:path>
              <a:path w="502919" h="502920">
                <a:moveTo>
                  <a:pt x="175910" y="0"/>
                </a:moveTo>
                <a:lnTo>
                  <a:pt x="125650" y="0"/>
                </a:lnTo>
                <a:lnTo>
                  <a:pt x="125650" y="50260"/>
                </a:lnTo>
                <a:lnTo>
                  <a:pt x="175910" y="50260"/>
                </a:lnTo>
                <a:lnTo>
                  <a:pt x="175910" y="0"/>
                </a:lnTo>
                <a:close/>
              </a:path>
              <a:path w="502919" h="502920">
                <a:moveTo>
                  <a:pt x="276431" y="0"/>
                </a:moveTo>
                <a:lnTo>
                  <a:pt x="226171" y="0"/>
                </a:lnTo>
                <a:lnTo>
                  <a:pt x="226171" y="50260"/>
                </a:lnTo>
                <a:lnTo>
                  <a:pt x="276431" y="50260"/>
                </a:lnTo>
                <a:lnTo>
                  <a:pt x="276431" y="0"/>
                </a:lnTo>
                <a:close/>
              </a:path>
              <a:path w="502919" h="502920">
                <a:moveTo>
                  <a:pt x="376951" y="0"/>
                </a:moveTo>
                <a:lnTo>
                  <a:pt x="326691" y="0"/>
                </a:lnTo>
                <a:lnTo>
                  <a:pt x="326691" y="50260"/>
                </a:lnTo>
                <a:lnTo>
                  <a:pt x="376951" y="50260"/>
                </a:lnTo>
                <a:lnTo>
                  <a:pt x="37695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DFB1FAC2-BA80-4F35-A3B1-C573F0F979FC}"/>
              </a:ext>
            </a:extLst>
          </p:cNvPr>
          <p:cNvSpPr txBox="1"/>
          <p:nvPr/>
        </p:nvSpPr>
        <p:spPr>
          <a:xfrm>
            <a:off x="11516050" y="7093661"/>
            <a:ext cx="5099533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RAM saving</a:t>
            </a:r>
            <a:endParaRPr lang="en-US" sz="3200" b="1" dirty="0">
              <a:solidFill>
                <a:srgbClr val="00B050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8" name="直接连接符 84">
            <a:extLst>
              <a:ext uri="{FF2B5EF4-FFF2-40B4-BE49-F238E27FC236}">
                <a16:creationId xmlns:a16="http://schemas.microsoft.com/office/drawing/2014/main" xmlns="" id="{CC12582D-B4CF-412E-B257-B3D378EBC6FF}"/>
              </a:ext>
            </a:extLst>
          </p:cNvPr>
          <p:cNvCxnSpPr>
            <a:cxnSpLocks/>
          </p:cNvCxnSpPr>
          <p:nvPr/>
        </p:nvCxnSpPr>
        <p:spPr>
          <a:xfrm flipV="1">
            <a:off x="10994200" y="6988521"/>
            <a:ext cx="521850" cy="1"/>
          </a:xfrm>
          <a:prstGeom prst="line">
            <a:avLst/>
          </a:prstGeom>
          <a:noFill/>
          <a:ln w="38100">
            <a:solidFill>
              <a:schemeClr val="accent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7" name="object 35">
            <a:extLst>
              <a:ext uri="{FF2B5EF4-FFF2-40B4-BE49-F238E27FC236}">
                <a16:creationId xmlns:a16="http://schemas.microsoft.com/office/drawing/2014/main" xmlns="" id="{151D5E47-1101-4206-9A43-8DF63A474C32}"/>
              </a:ext>
            </a:extLst>
          </p:cNvPr>
          <p:cNvSpPr/>
          <p:nvPr/>
        </p:nvSpPr>
        <p:spPr>
          <a:xfrm>
            <a:off x="9429758" y="6433634"/>
            <a:ext cx="966644" cy="966644"/>
          </a:xfrm>
          <a:custGeom>
            <a:avLst/>
            <a:gdLst/>
            <a:ahLst/>
            <a:cxnLst/>
            <a:rect l="l" t="t" r="r" b="b"/>
            <a:pathLst>
              <a:path w="502919" h="502920">
                <a:moveTo>
                  <a:pt x="175910" y="452342"/>
                </a:moveTo>
                <a:lnTo>
                  <a:pt x="125650" y="452342"/>
                </a:lnTo>
                <a:lnTo>
                  <a:pt x="125650" y="502602"/>
                </a:lnTo>
                <a:lnTo>
                  <a:pt x="175910" y="502602"/>
                </a:lnTo>
                <a:lnTo>
                  <a:pt x="175910" y="452342"/>
                </a:lnTo>
                <a:close/>
              </a:path>
              <a:path w="502919" h="502920">
                <a:moveTo>
                  <a:pt x="276431" y="452342"/>
                </a:moveTo>
                <a:lnTo>
                  <a:pt x="226171" y="452342"/>
                </a:lnTo>
                <a:lnTo>
                  <a:pt x="226171" y="502602"/>
                </a:lnTo>
                <a:lnTo>
                  <a:pt x="276431" y="502602"/>
                </a:lnTo>
                <a:lnTo>
                  <a:pt x="276431" y="452342"/>
                </a:lnTo>
                <a:close/>
              </a:path>
              <a:path w="502919" h="502920">
                <a:moveTo>
                  <a:pt x="376951" y="452342"/>
                </a:moveTo>
                <a:lnTo>
                  <a:pt x="326691" y="452342"/>
                </a:lnTo>
                <a:lnTo>
                  <a:pt x="326691" y="502602"/>
                </a:lnTo>
                <a:lnTo>
                  <a:pt x="376951" y="502602"/>
                </a:lnTo>
                <a:lnTo>
                  <a:pt x="376951" y="452342"/>
                </a:lnTo>
                <a:close/>
              </a:path>
              <a:path w="502919" h="502920">
                <a:moveTo>
                  <a:pt x="402081" y="50260"/>
                </a:moveTo>
                <a:lnTo>
                  <a:pt x="100520" y="50260"/>
                </a:lnTo>
                <a:lnTo>
                  <a:pt x="80974" y="54211"/>
                </a:lnTo>
                <a:lnTo>
                  <a:pt x="64996" y="64984"/>
                </a:lnTo>
                <a:lnTo>
                  <a:pt x="54215" y="80961"/>
                </a:lnTo>
                <a:lnTo>
                  <a:pt x="50260" y="100520"/>
                </a:lnTo>
                <a:lnTo>
                  <a:pt x="50260" y="125650"/>
                </a:lnTo>
                <a:lnTo>
                  <a:pt x="0" y="125650"/>
                </a:lnTo>
                <a:lnTo>
                  <a:pt x="0" y="175910"/>
                </a:lnTo>
                <a:lnTo>
                  <a:pt x="50260" y="175910"/>
                </a:lnTo>
                <a:lnTo>
                  <a:pt x="50260" y="226171"/>
                </a:lnTo>
                <a:lnTo>
                  <a:pt x="0" y="226171"/>
                </a:lnTo>
                <a:lnTo>
                  <a:pt x="0" y="276431"/>
                </a:lnTo>
                <a:lnTo>
                  <a:pt x="50260" y="276431"/>
                </a:lnTo>
                <a:lnTo>
                  <a:pt x="50260" y="326691"/>
                </a:lnTo>
                <a:lnTo>
                  <a:pt x="0" y="326691"/>
                </a:lnTo>
                <a:lnTo>
                  <a:pt x="0" y="376951"/>
                </a:lnTo>
                <a:lnTo>
                  <a:pt x="50260" y="376951"/>
                </a:lnTo>
                <a:lnTo>
                  <a:pt x="50260" y="402081"/>
                </a:lnTo>
                <a:lnTo>
                  <a:pt x="54215" y="421628"/>
                </a:lnTo>
                <a:lnTo>
                  <a:pt x="64996" y="437605"/>
                </a:lnTo>
                <a:lnTo>
                  <a:pt x="80974" y="448386"/>
                </a:lnTo>
                <a:lnTo>
                  <a:pt x="100520" y="452342"/>
                </a:lnTo>
                <a:lnTo>
                  <a:pt x="402081" y="452342"/>
                </a:lnTo>
                <a:lnTo>
                  <a:pt x="421628" y="448386"/>
                </a:lnTo>
                <a:lnTo>
                  <a:pt x="437605" y="437605"/>
                </a:lnTo>
                <a:lnTo>
                  <a:pt x="448386" y="421628"/>
                </a:lnTo>
                <a:lnTo>
                  <a:pt x="452342" y="402081"/>
                </a:lnTo>
                <a:lnTo>
                  <a:pt x="100520" y="402081"/>
                </a:lnTo>
                <a:lnTo>
                  <a:pt x="100520" y="100520"/>
                </a:lnTo>
                <a:lnTo>
                  <a:pt x="452342" y="100520"/>
                </a:lnTo>
                <a:lnTo>
                  <a:pt x="448386" y="80961"/>
                </a:lnTo>
                <a:lnTo>
                  <a:pt x="437605" y="64984"/>
                </a:lnTo>
                <a:lnTo>
                  <a:pt x="421628" y="54211"/>
                </a:lnTo>
                <a:lnTo>
                  <a:pt x="402081" y="50260"/>
                </a:lnTo>
                <a:close/>
              </a:path>
              <a:path w="502919" h="502920">
                <a:moveTo>
                  <a:pt x="452342" y="100520"/>
                </a:moveTo>
                <a:lnTo>
                  <a:pt x="402081" y="100520"/>
                </a:lnTo>
                <a:lnTo>
                  <a:pt x="402102" y="402081"/>
                </a:lnTo>
                <a:lnTo>
                  <a:pt x="452342" y="402081"/>
                </a:lnTo>
                <a:lnTo>
                  <a:pt x="452342" y="376951"/>
                </a:lnTo>
                <a:lnTo>
                  <a:pt x="502602" y="376951"/>
                </a:lnTo>
                <a:lnTo>
                  <a:pt x="502602" y="326691"/>
                </a:lnTo>
                <a:lnTo>
                  <a:pt x="452342" y="326691"/>
                </a:lnTo>
                <a:lnTo>
                  <a:pt x="452342" y="276431"/>
                </a:lnTo>
                <a:lnTo>
                  <a:pt x="502602" y="276431"/>
                </a:lnTo>
                <a:lnTo>
                  <a:pt x="502602" y="226171"/>
                </a:lnTo>
                <a:lnTo>
                  <a:pt x="452342" y="226171"/>
                </a:lnTo>
                <a:lnTo>
                  <a:pt x="452342" y="175910"/>
                </a:lnTo>
                <a:lnTo>
                  <a:pt x="502602" y="175910"/>
                </a:lnTo>
                <a:lnTo>
                  <a:pt x="502602" y="125650"/>
                </a:lnTo>
                <a:lnTo>
                  <a:pt x="452342" y="125650"/>
                </a:lnTo>
                <a:lnTo>
                  <a:pt x="452342" y="100520"/>
                </a:lnTo>
                <a:close/>
              </a:path>
              <a:path w="502919" h="502920">
                <a:moveTo>
                  <a:pt x="175910" y="0"/>
                </a:moveTo>
                <a:lnTo>
                  <a:pt x="125650" y="0"/>
                </a:lnTo>
                <a:lnTo>
                  <a:pt x="125650" y="50260"/>
                </a:lnTo>
                <a:lnTo>
                  <a:pt x="175910" y="50260"/>
                </a:lnTo>
                <a:lnTo>
                  <a:pt x="175910" y="0"/>
                </a:lnTo>
                <a:close/>
              </a:path>
              <a:path w="502919" h="502920">
                <a:moveTo>
                  <a:pt x="276431" y="0"/>
                </a:moveTo>
                <a:lnTo>
                  <a:pt x="226171" y="0"/>
                </a:lnTo>
                <a:lnTo>
                  <a:pt x="226171" y="50260"/>
                </a:lnTo>
                <a:lnTo>
                  <a:pt x="276431" y="50260"/>
                </a:lnTo>
                <a:lnTo>
                  <a:pt x="276431" y="0"/>
                </a:lnTo>
                <a:close/>
              </a:path>
              <a:path w="502919" h="502920">
                <a:moveTo>
                  <a:pt x="376951" y="0"/>
                </a:moveTo>
                <a:lnTo>
                  <a:pt x="326691" y="0"/>
                </a:lnTo>
                <a:lnTo>
                  <a:pt x="326691" y="50260"/>
                </a:lnTo>
                <a:lnTo>
                  <a:pt x="376951" y="50260"/>
                </a:lnTo>
                <a:lnTo>
                  <a:pt x="37695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60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/>
              <a:t>User experience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CE76EFCB-163E-410E-A9D2-CD0E9FA0A16D}"/>
              </a:ext>
            </a:extLst>
          </p:cNvPr>
          <p:cNvSpPr/>
          <p:nvPr/>
        </p:nvSpPr>
        <p:spPr>
          <a:xfrm>
            <a:off x="984294" y="2791981"/>
            <a:ext cx="1275009" cy="127500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50" dirty="0">
                <a:solidFill>
                  <a:schemeClr val="bg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01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8FE7DB5A-B9E8-4F4B-8CDF-D4736D756A7F}"/>
              </a:ext>
            </a:extLst>
          </p:cNvPr>
          <p:cNvSpPr/>
          <p:nvPr/>
        </p:nvSpPr>
        <p:spPr>
          <a:xfrm>
            <a:off x="984387" y="4907192"/>
            <a:ext cx="1275009" cy="127500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50" dirty="0">
                <a:solidFill>
                  <a:schemeClr val="bg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02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13B29821-15E7-4E05-9FF3-084E6FEEEBA7}"/>
              </a:ext>
            </a:extLst>
          </p:cNvPr>
          <p:cNvSpPr/>
          <p:nvPr/>
        </p:nvSpPr>
        <p:spPr>
          <a:xfrm>
            <a:off x="984097" y="7022403"/>
            <a:ext cx="1275009" cy="1275009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5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03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621799" y="4066990"/>
            <a:ext cx="93" cy="8402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21799" y="6182201"/>
            <a:ext cx="93" cy="840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17694" y="87495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6" name="Snip Single Corner Rectangle 45"/>
          <p:cNvSpPr/>
          <p:nvPr/>
        </p:nvSpPr>
        <p:spPr>
          <a:xfrm>
            <a:off x="3034042" y="4552495"/>
            <a:ext cx="5265433" cy="2215780"/>
          </a:xfrm>
          <a:prstGeom prst="snip1Rect">
            <a:avLst/>
          </a:prstGeom>
          <a:solidFill>
            <a:schemeClr val="bg2"/>
          </a:solidFill>
          <a:ln w="12700">
            <a:noFill/>
          </a:ln>
          <a:effectLst>
            <a:outerShdw blurRad="431800" dist="330200" dir="5400000" sx="101000" sy="101000" algn="t" rotWithShape="0">
              <a:schemeClr val="bg1">
                <a:lumMod val="7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23241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 VM slows down while snapshotting depending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on the load 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CE76EFCB-163E-410E-A9D2-CD0E9FA0A16D}"/>
              </a:ext>
            </a:extLst>
          </p:cNvPr>
          <p:cNvSpPr>
            <a:spLocks noChangeAspect="1"/>
          </p:cNvSpPr>
          <p:nvPr/>
        </p:nvSpPr>
        <p:spPr>
          <a:xfrm>
            <a:off x="9997387" y="3934657"/>
            <a:ext cx="564897" cy="564897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CE76EFCB-163E-410E-A9D2-CD0E9FA0A16D}"/>
              </a:ext>
            </a:extLst>
          </p:cNvPr>
          <p:cNvSpPr>
            <a:spLocks noChangeAspect="1"/>
          </p:cNvSpPr>
          <p:nvPr/>
        </p:nvSpPr>
        <p:spPr>
          <a:xfrm>
            <a:off x="4630870" y="5660385"/>
            <a:ext cx="11297930" cy="1129793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solidFill>
                <a:schemeClr val="bg1">
                  <a:lumMod val="8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70831" y="7825348"/>
            <a:ext cx="15016162" cy="1070585"/>
          </a:xfrm>
        </p:spPr>
        <p:txBody>
          <a:bodyPr vert="horz" lIns="182843" tIns="91422" rIns="182843" bIns="91422" rtlCol="0" anchor="t">
            <a:no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bg2">
                    <a:lumMod val="25000"/>
                  </a:schemeClr>
                </a:solidFill>
              </a:rPr>
              <a:t> Downtime from </a:t>
            </a: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6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</a:rPr>
              <a:t>20 </a:t>
            </a: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</a:rPr>
              <a:t>less</a:t>
            </a:r>
            <a:r>
              <a:rPr lang="en-US" sz="6000" dirty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</a:rPr>
              <a:t>than </a:t>
            </a:r>
            <a:r>
              <a:rPr lang="en-US" sz="6000" b="1" dirty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en-US" sz="6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</a:rPr>
              <a:t>sec</a:t>
            </a:r>
            <a:endParaRPr lang="en-US" sz="60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45" name="Straight Connector 44"/>
          <p:cNvCxnSpPr>
            <a:stCxn id="32" idx="4"/>
          </p:cNvCxnSpPr>
          <p:nvPr/>
        </p:nvCxnSpPr>
        <p:spPr>
          <a:xfrm flipH="1">
            <a:off x="10279835" y="4499554"/>
            <a:ext cx="1" cy="1160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1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irtuozzo_2018">
      <a:dk1>
        <a:srgbClr val="262626"/>
      </a:dk1>
      <a:lt1>
        <a:srgbClr val="FFFFFF"/>
      </a:lt1>
      <a:dk2>
        <a:srgbClr val="525051"/>
      </a:dk2>
      <a:lt2>
        <a:srgbClr val="F2F2F2"/>
      </a:lt2>
      <a:accent1>
        <a:srgbClr val="D92231"/>
      </a:accent1>
      <a:accent2>
        <a:srgbClr val="86A2ED"/>
      </a:accent2>
      <a:accent3>
        <a:srgbClr val="254D90"/>
      </a:accent3>
      <a:accent4>
        <a:srgbClr val="A670E5"/>
      </a:accent4>
      <a:accent5>
        <a:srgbClr val="6B38A6"/>
      </a:accent5>
      <a:accent6>
        <a:srgbClr val="902546"/>
      </a:accent6>
      <a:hlink>
        <a:srgbClr val="0079FF"/>
      </a:hlink>
      <a:folHlink>
        <a:srgbClr val="898A89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18871</TotalTime>
  <Words>196</Words>
  <Application>Microsoft Macintosh PowerPoint</Application>
  <PresentationFormat>Custom</PresentationFormat>
  <Paragraphs>87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Lato Light</vt:lpstr>
      <vt:lpstr>Open Sans Light</vt:lpstr>
      <vt:lpstr>Arial</vt:lpstr>
      <vt:lpstr>Office Theme</vt:lpstr>
      <vt:lpstr>Background snapshot</vt:lpstr>
      <vt:lpstr>PowerPoint Presentation</vt:lpstr>
      <vt:lpstr>PowerPoint Presentation</vt:lpstr>
      <vt:lpstr>What is VM snapshot?</vt:lpstr>
      <vt:lpstr>What are the VM snapshot types?</vt:lpstr>
      <vt:lpstr>PowerPoint Presentation</vt:lpstr>
      <vt:lpstr>VM memory access tracking</vt:lpstr>
      <vt:lpstr>Background snapshot workflow</vt:lpstr>
      <vt:lpstr>User experience</vt:lpstr>
      <vt:lpstr>Current status</vt:lpstr>
      <vt:lpstr>QUESTIONS?</vt:lpstr>
      <vt:lpstr>Thanks!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Virtuozzo 7: Overview</dc:title>
  <dc:creator>oolah</dc:creator>
  <cp:lastModifiedBy>Microsoft Office User</cp:lastModifiedBy>
  <cp:revision>1763</cp:revision>
  <cp:lastPrinted>2016-07-07T17:58:22Z</cp:lastPrinted>
  <dcterms:created xsi:type="dcterms:W3CDTF">2016-07-06T02:26:29Z</dcterms:created>
  <dcterms:modified xsi:type="dcterms:W3CDTF">2018-10-17T14:34:20Z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2016-07-06T00:00:00Z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2016-07-05T00:00:00Z</vt:filetime>
  </property>
</Properties>
</file>